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70" r:id="rId8"/>
    <p:sldId id="260" r:id="rId9"/>
    <p:sldId id="265" r:id="rId10"/>
    <p:sldId id="269" r:id="rId11"/>
    <p:sldId id="264" r:id="rId12"/>
    <p:sldId id="272" r:id="rId13"/>
    <p:sldId id="266" r:id="rId14"/>
    <p:sldId id="267" r:id="rId15"/>
    <p:sldId id="268" r:id="rId16"/>
    <p:sldId id="263" r:id="rId17"/>
    <p:sldId id="271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F4"/>
    <a:srgbClr val="DAC0F3"/>
    <a:srgbClr val="F6D2E0"/>
    <a:srgbClr val="FFFFFF"/>
    <a:srgbClr val="762993"/>
    <a:srgbClr val="752A93"/>
    <a:srgbClr val="FF99FF"/>
    <a:srgbClr val="FDC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3955B-19A1-470A-802A-308DE25323C4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E00343-54D1-45DA-B117-9CC4612E07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955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3955B-19A1-470A-802A-308DE25323C4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E00343-54D1-45DA-B117-9CC4612E07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513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3955B-19A1-470A-802A-308DE25323C4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E00343-54D1-45DA-B117-9CC4612E07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340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3955B-19A1-470A-802A-308DE25323C4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E00343-54D1-45DA-B117-9CC4612E07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069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3955B-19A1-470A-802A-308DE25323C4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E00343-54D1-45DA-B117-9CC4612E07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577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3955B-19A1-470A-802A-308DE25323C4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E00343-54D1-45DA-B117-9CC4612E07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209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3955B-19A1-470A-802A-308DE25323C4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E00343-54D1-45DA-B117-9CC4612E07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473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3955B-19A1-470A-802A-308DE25323C4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E00343-54D1-45DA-B117-9CC4612E07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043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3955B-19A1-470A-802A-308DE25323C4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E00343-54D1-45DA-B117-9CC4612E07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429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3955B-19A1-470A-802A-308DE25323C4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E00343-54D1-45DA-B117-9CC4612E07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512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3955B-19A1-470A-802A-308DE25323C4}" type="datetimeFigureOut">
              <a:rPr lang="en-IN" smtClean="0"/>
              <a:t>25-10-2024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E00343-54D1-45DA-B117-9CC4612E07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093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4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37343" y="1885365"/>
            <a:ext cx="1191639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dirty="0"/>
              <a:t>Title: An update on the </a:t>
            </a:r>
            <a:r>
              <a:rPr lang="en-US" sz="4000" b="1" i="1" dirty="0"/>
              <a:t>BRCA1</a:t>
            </a:r>
            <a:r>
              <a:rPr lang="en-US" sz="4000" b="1" dirty="0"/>
              <a:t> and </a:t>
            </a:r>
            <a:r>
              <a:rPr lang="en-US" sz="4000" b="1" i="1" dirty="0"/>
              <a:t>BRCA2</a:t>
            </a:r>
            <a:r>
              <a:rPr lang="en-US" sz="4000" b="1" dirty="0"/>
              <a:t> gene mutation spectrum: Largest Dataset from a single center in India</a:t>
            </a:r>
            <a:endParaRPr lang="en-US" sz="3000" b="1" dirty="0"/>
          </a:p>
          <a:p>
            <a:r>
              <a:rPr lang="en-US" sz="3000" b="1" dirty="0"/>
              <a:t>Name: Mrs. Pratibha Yadav</a:t>
            </a:r>
          </a:p>
          <a:p>
            <a:r>
              <a:rPr lang="en-US" sz="3000" b="1" dirty="0"/>
              <a:t>Designation: Senior Research Fellow (ICMR)</a:t>
            </a:r>
          </a:p>
          <a:p>
            <a:r>
              <a:rPr lang="en-US" sz="3000" b="1" dirty="0"/>
              <a:t>Departments: Molecular Endocrinology Laboratory, Department of Medical Oncology, </a:t>
            </a:r>
            <a:r>
              <a:rPr lang="en-US" sz="3000" b="1" dirty="0" err="1"/>
              <a:t>Gyne</a:t>
            </a:r>
            <a:r>
              <a:rPr lang="en-US" sz="3000" b="1" dirty="0"/>
              <a:t>-Oncology, Endocrine Surgery, Radiation Oncology</a:t>
            </a:r>
          </a:p>
          <a:p>
            <a:r>
              <a:rPr lang="en-US" sz="3000" b="1" dirty="0"/>
              <a:t>Institution Name: Christian Medical College</a:t>
            </a:r>
          </a:p>
          <a:p>
            <a:r>
              <a:rPr lang="en-US" sz="3000" b="1" dirty="0"/>
              <a:t>Location: Vellore, Tamil Nadu</a:t>
            </a:r>
            <a:endParaRPr lang="en-US" sz="3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D1BA21-0684-4E5F-9B47-8F373478C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209" y="5974411"/>
            <a:ext cx="84741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0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aboShop | Products | Ion Torrent™ Ion PI™ Chip Kit V3, 4 Chips">
            <a:extLst>
              <a:ext uri="{FF2B5EF4-FFF2-40B4-BE49-F238E27FC236}">
                <a16:creationId xmlns:a16="http://schemas.microsoft.com/office/drawing/2014/main" id="{F1EF85C6-A2D4-4F3C-B9C6-D9B9E081E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1" r="4844" b="15968"/>
          <a:stretch/>
        </p:blipFill>
        <p:spPr bwMode="auto">
          <a:xfrm>
            <a:off x="3126941" y="2641274"/>
            <a:ext cx="590181" cy="53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Next-Generation Desktop Sequencers">
            <a:extLst>
              <a:ext uri="{FF2B5EF4-FFF2-40B4-BE49-F238E27FC236}">
                <a16:creationId xmlns:a16="http://schemas.microsoft.com/office/drawing/2014/main" id="{3CAF214C-DD8E-4070-B8B0-919E07B45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7146" r="8309"/>
          <a:stretch/>
        </p:blipFill>
        <p:spPr bwMode="auto">
          <a:xfrm>
            <a:off x="2229057" y="3122043"/>
            <a:ext cx="1409690" cy="113404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85FB7C-4564-413D-8CC0-048AB23E2F2E}"/>
              </a:ext>
            </a:extLst>
          </p:cNvPr>
          <p:cNvCxnSpPr/>
          <p:nvPr/>
        </p:nvCxnSpPr>
        <p:spPr>
          <a:xfrm>
            <a:off x="1569789" y="3466571"/>
            <a:ext cx="428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7D9BE1-324A-40F6-B255-DD206E39ABD7}"/>
              </a:ext>
            </a:extLst>
          </p:cNvPr>
          <p:cNvCxnSpPr>
            <a:cxnSpLocks/>
          </p:cNvCxnSpPr>
          <p:nvPr/>
        </p:nvCxnSpPr>
        <p:spPr>
          <a:xfrm>
            <a:off x="3689106" y="3456758"/>
            <a:ext cx="297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E4886E-60E2-4619-B7B2-45DDEEF372C0}"/>
              </a:ext>
            </a:extLst>
          </p:cNvPr>
          <p:cNvCxnSpPr>
            <a:cxnSpLocks/>
          </p:cNvCxnSpPr>
          <p:nvPr/>
        </p:nvCxnSpPr>
        <p:spPr>
          <a:xfrm>
            <a:off x="5789395" y="3440071"/>
            <a:ext cx="3066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4DFEDC39-D62E-4AEA-A68B-40E9E08EEEDF}"/>
              </a:ext>
            </a:extLst>
          </p:cNvPr>
          <p:cNvSpPr/>
          <p:nvPr/>
        </p:nvSpPr>
        <p:spPr>
          <a:xfrm>
            <a:off x="75833" y="1972958"/>
            <a:ext cx="2074850" cy="525145"/>
          </a:xfrm>
          <a:prstGeom prst="chevr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Extraction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750BD463-6C9C-44AF-A07D-8BF7A339C61D}"/>
              </a:ext>
            </a:extLst>
          </p:cNvPr>
          <p:cNvSpPr/>
          <p:nvPr/>
        </p:nvSpPr>
        <p:spPr>
          <a:xfrm>
            <a:off x="1998037" y="1966957"/>
            <a:ext cx="2172079" cy="532592"/>
          </a:xfrm>
          <a:prstGeom prst="chevr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Sequencing</a:t>
            </a: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AB02B846-0F28-4868-8BF0-7A88A8760999}"/>
              </a:ext>
            </a:extLst>
          </p:cNvPr>
          <p:cNvSpPr/>
          <p:nvPr/>
        </p:nvSpPr>
        <p:spPr>
          <a:xfrm>
            <a:off x="4007754" y="1972959"/>
            <a:ext cx="2562728" cy="520953"/>
          </a:xfrm>
          <a:prstGeom prst="chevr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&amp;interpretation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01257B3-4EB1-4C37-AA66-4C8E71571E54}"/>
              </a:ext>
            </a:extLst>
          </p:cNvPr>
          <p:cNvGrpSpPr/>
          <p:nvPr/>
        </p:nvGrpSpPr>
        <p:grpSpPr>
          <a:xfrm>
            <a:off x="4037389" y="2734812"/>
            <a:ext cx="1660880" cy="1443891"/>
            <a:chOff x="4275580" y="2562191"/>
            <a:chExt cx="1660880" cy="144389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22ADABD-9A4C-4D71-970F-3BD3B4C86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5580" y="3044846"/>
              <a:ext cx="1660880" cy="55619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23" name="Picture 14" descr="Cardiac Arrhythmogenic Gene ...">
              <a:extLst>
                <a:ext uri="{FF2B5EF4-FFF2-40B4-BE49-F238E27FC236}">
                  <a16:creationId xmlns:a16="http://schemas.microsoft.com/office/drawing/2014/main" id="{D7F3B9AF-9931-4B3A-8491-3D90504BEF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0" t="30780" b="45964"/>
            <a:stretch/>
          </p:blipFill>
          <p:spPr bwMode="auto">
            <a:xfrm>
              <a:off x="4275580" y="3655717"/>
              <a:ext cx="1660880" cy="3503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User's Guide to DNASTAR SeqMan NGen® 12">
              <a:extLst>
                <a:ext uri="{FF2B5EF4-FFF2-40B4-BE49-F238E27FC236}">
                  <a16:creationId xmlns:a16="http://schemas.microsoft.com/office/drawing/2014/main" id="{2F9E1C48-14B3-44F7-99D5-7910B4C4B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580" y="2562191"/>
              <a:ext cx="1660880" cy="44494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42E6E10D-A3B1-40AD-ABA0-962B9D988203}"/>
              </a:ext>
            </a:extLst>
          </p:cNvPr>
          <p:cNvSpPr txBox="1"/>
          <p:nvPr/>
        </p:nvSpPr>
        <p:spPr>
          <a:xfrm>
            <a:off x="96934" y="4430667"/>
            <a:ext cx="2322215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 1352 BOC subjects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512 North Indians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353 Bangladeshis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608 South Indians</a:t>
            </a: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1FA0A03D-D19A-4611-918F-35E324308397}"/>
              </a:ext>
            </a:extLst>
          </p:cNvPr>
          <p:cNvSpPr/>
          <p:nvPr/>
        </p:nvSpPr>
        <p:spPr>
          <a:xfrm>
            <a:off x="8536540" y="1966957"/>
            <a:ext cx="3162117" cy="532592"/>
          </a:xfrm>
          <a:prstGeom prst="chevr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recurrent variant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7B3DFE-270F-4AC7-9E53-366D0B70D9BF}"/>
              </a:ext>
            </a:extLst>
          </p:cNvPr>
          <p:cNvSpPr txBox="1"/>
          <p:nvPr/>
        </p:nvSpPr>
        <p:spPr>
          <a:xfrm>
            <a:off x="315318" y="1208693"/>
            <a:ext cx="11254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Methods: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7D3341E-E32B-4EEC-AD07-5B5A64E02E03}"/>
              </a:ext>
            </a:extLst>
          </p:cNvPr>
          <p:cNvSpPr txBox="1"/>
          <p:nvPr/>
        </p:nvSpPr>
        <p:spPr>
          <a:xfrm>
            <a:off x="8924491" y="4430668"/>
            <a:ext cx="295473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BRCA1:c.4183C&gt;T 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of positives: 5 (0.4%)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North India (0.6%)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Bangladesh (0.6%)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0 - South India </a:t>
            </a:r>
          </a:p>
        </p:txBody>
      </p:sp>
      <p:sp>
        <p:nvSpPr>
          <p:cNvPr id="70" name="Arrow: Chevron 69">
            <a:extLst>
              <a:ext uri="{FF2B5EF4-FFF2-40B4-BE49-F238E27FC236}">
                <a16:creationId xmlns:a16="http://schemas.microsoft.com/office/drawing/2014/main" id="{AFAC8F71-D479-4AD3-BA53-BA4FEB496CE1}"/>
              </a:ext>
            </a:extLst>
          </p:cNvPr>
          <p:cNvSpPr/>
          <p:nvPr/>
        </p:nvSpPr>
        <p:spPr>
          <a:xfrm>
            <a:off x="6419654" y="1966957"/>
            <a:ext cx="2262432" cy="531145"/>
          </a:xfrm>
          <a:prstGeom prst="chevr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Sanger validation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5FF86F0-1C23-4F8F-89A4-CAF5E2EB4545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7"/>
          <a:stretch/>
        </p:blipFill>
        <p:spPr bwMode="auto">
          <a:xfrm>
            <a:off x="6179071" y="2913597"/>
            <a:ext cx="2415903" cy="124352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ADA488C-3B98-4638-9B25-72F24F8A8079}"/>
              </a:ext>
            </a:extLst>
          </p:cNvPr>
          <p:cNvCxnSpPr>
            <a:cxnSpLocks/>
          </p:cNvCxnSpPr>
          <p:nvPr/>
        </p:nvCxnSpPr>
        <p:spPr>
          <a:xfrm>
            <a:off x="8682086" y="3427574"/>
            <a:ext cx="1835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A860F8-38B7-428B-904D-7AADDDEDAFC4}"/>
              </a:ext>
            </a:extLst>
          </p:cNvPr>
          <p:cNvCxnSpPr>
            <a:cxnSpLocks/>
          </p:cNvCxnSpPr>
          <p:nvPr/>
        </p:nvCxnSpPr>
        <p:spPr>
          <a:xfrm flipH="1">
            <a:off x="7682846" y="5271460"/>
            <a:ext cx="5373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81099D9-5F3D-4CE7-AD19-8F6F79DE0320}"/>
              </a:ext>
            </a:extLst>
          </p:cNvPr>
          <p:cNvSpPr txBox="1"/>
          <p:nvPr/>
        </p:nvSpPr>
        <p:spPr>
          <a:xfrm>
            <a:off x="4586296" y="4879866"/>
            <a:ext cx="280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 Hotspot mutation 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North Indians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73FA817-1FCD-4782-BBC5-149FFC64F4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4" y="2913597"/>
            <a:ext cx="1017302" cy="101730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AF89B8C-4B30-498F-AA95-AB6439F9C2CC}"/>
              </a:ext>
            </a:extLst>
          </p:cNvPr>
          <p:cNvCxnSpPr/>
          <p:nvPr/>
        </p:nvCxnSpPr>
        <p:spPr>
          <a:xfrm>
            <a:off x="0" y="1124625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B9EA7F5-1EE5-45F1-91CC-CAB23D0A7C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4492" y="2913597"/>
            <a:ext cx="2954730" cy="126531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DF348E0-41B1-4E0C-ACAC-A3388FC11F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21209" y="5974411"/>
            <a:ext cx="847417" cy="87180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AC8026-2C81-4C8D-9A45-37DA97F29296}"/>
              </a:ext>
            </a:extLst>
          </p:cNvPr>
          <p:cNvSpPr txBox="1"/>
          <p:nvPr/>
        </p:nvSpPr>
        <p:spPr>
          <a:xfrm>
            <a:off x="96934" y="6455269"/>
            <a:ext cx="6103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BOC: Breast and ovarian cancer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1060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012FF6-FE2F-4AF5-B9D9-FE9B65014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209" y="5974411"/>
            <a:ext cx="847417" cy="87180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977774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DBEBEB2-AFF7-41FF-B9AE-F482740D4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219" y="1592532"/>
            <a:ext cx="7003510" cy="51570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55AD7D-C809-4093-BD07-DC5663651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75" y="1631089"/>
            <a:ext cx="4648314" cy="44869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8EA3FD-DD50-4CE9-B0A7-3DD74D1402AE}"/>
              </a:ext>
            </a:extLst>
          </p:cNvPr>
          <p:cNvSpPr txBox="1"/>
          <p:nvPr/>
        </p:nvSpPr>
        <p:spPr>
          <a:xfrm>
            <a:off x="131975" y="1055453"/>
            <a:ext cx="1180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NGS Result: 5 cases positive for </a:t>
            </a:r>
            <a:r>
              <a:rPr lang="en-US" sz="2400" b="1" i="1" dirty="0"/>
              <a:t>BRCA1:c.4183 C&gt;T</a:t>
            </a:r>
          </a:p>
        </p:txBody>
      </p:sp>
    </p:spTree>
    <p:extLst>
      <p:ext uri="{BB962C8B-B14F-4D97-AF65-F5344CB8AC3E}">
        <p14:creationId xmlns:p14="http://schemas.microsoft.com/office/powerpoint/2010/main" val="40489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2CD7F-3367-4D9F-978E-CF385B36B815}"/>
              </a:ext>
            </a:extLst>
          </p:cNvPr>
          <p:cNvSpPr txBox="1"/>
          <p:nvPr/>
        </p:nvSpPr>
        <p:spPr>
          <a:xfrm>
            <a:off x="243133" y="1223170"/>
            <a:ext cx="11328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/>
              <a:t>BRCA1:c.4183 C&gt;T</a:t>
            </a:r>
            <a:r>
              <a:rPr lang="en-US" sz="2400" b="1" dirty="0"/>
              <a:t>: a recurrent variant in North Indians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4B4BC-EDB1-4CD8-B9AA-C68B8779F170}"/>
              </a:ext>
            </a:extLst>
          </p:cNvPr>
          <p:cNvSpPr txBox="1"/>
          <p:nvPr/>
        </p:nvSpPr>
        <p:spPr>
          <a:xfrm>
            <a:off x="317370" y="1811191"/>
            <a:ext cx="1155726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p.Gln1395Ter; a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non-sense</a:t>
            </a:r>
            <a:r>
              <a:rPr lang="en-US" sz="2400" dirty="0">
                <a:cs typeface="Times New Roman" panose="02020603050405020304" pitchFamily="18" charset="0"/>
              </a:rPr>
              <a:t> variant	 with premature protein truncation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Clinically relevant mutations reported in this domain (exon 11-13) of the 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A known founder mutation in Tyrolean population, Austria </a:t>
            </a:r>
            <a:r>
              <a:rPr lang="en-US" i="1" dirty="0">
                <a:cs typeface="Times New Roman" panose="02020603050405020304" pitchFamily="18" charset="0"/>
              </a:rPr>
              <a:t>(Sample size=657; </a:t>
            </a:r>
            <a:r>
              <a:rPr lang="en-US" i="1" dirty="0" err="1">
                <a:cs typeface="Times New Roman" panose="02020603050405020304" pitchFamily="18" charset="0"/>
              </a:rPr>
              <a:t>Pölsler</a:t>
            </a:r>
            <a:r>
              <a:rPr lang="en-US" i="1" dirty="0">
                <a:cs typeface="Times New Roman" panose="02020603050405020304" pitchFamily="18" charset="0"/>
              </a:rPr>
              <a:t> et al,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 Allele-specific PCR (ASPCR) was established in-house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125 subjects with breast or ovarian cancer were screened for this mutation using ASPCR</a:t>
            </a:r>
          </a:p>
          <a:p>
            <a:endParaRPr lang="en-US" sz="2400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88018FA-68F3-47DC-BE28-C80F480E1F38}"/>
              </a:ext>
            </a:extLst>
          </p:cNvPr>
          <p:cNvCxnSpPr/>
          <p:nvPr/>
        </p:nvCxnSpPr>
        <p:spPr>
          <a:xfrm>
            <a:off x="0" y="1124625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728598A-EF99-4A50-8FA6-E52CB9947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209" y="5974411"/>
            <a:ext cx="84741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5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124625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E1501AD-2A65-49E9-A6A4-646BF458F3A3}"/>
              </a:ext>
            </a:extLst>
          </p:cNvPr>
          <p:cNvSpPr txBox="1"/>
          <p:nvPr/>
        </p:nvSpPr>
        <p:spPr>
          <a:xfrm>
            <a:off x="2232836" y="3868748"/>
            <a:ext cx="281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Allele-specific PCR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DE5A907-77A0-4177-AA61-D83E456CB252}"/>
              </a:ext>
            </a:extLst>
          </p:cNvPr>
          <p:cNvCxnSpPr>
            <a:cxnSpLocks/>
          </p:cNvCxnSpPr>
          <p:nvPr/>
        </p:nvCxnSpPr>
        <p:spPr>
          <a:xfrm>
            <a:off x="5006396" y="3185584"/>
            <a:ext cx="46191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792593F-DF09-470F-A491-5C2248D6D79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7"/>
          <a:stretch/>
        </p:blipFill>
        <p:spPr bwMode="auto">
          <a:xfrm>
            <a:off x="5536549" y="2583411"/>
            <a:ext cx="3105999" cy="13233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79B14C-9685-449F-9EDD-8E995D5006B2}"/>
              </a:ext>
            </a:extLst>
          </p:cNvPr>
          <p:cNvCxnSpPr>
            <a:cxnSpLocks/>
          </p:cNvCxnSpPr>
          <p:nvPr/>
        </p:nvCxnSpPr>
        <p:spPr>
          <a:xfrm>
            <a:off x="7282888" y="2142018"/>
            <a:ext cx="0" cy="38835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9FE190-CA45-40AF-90FE-26AE1440517C}"/>
              </a:ext>
            </a:extLst>
          </p:cNvPr>
          <p:cNvSpPr txBox="1"/>
          <p:nvPr/>
        </p:nvSpPr>
        <p:spPr>
          <a:xfrm>
            <a:off x="5976100" y="3867130"/>
            <a:ext cx="266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Sanger Validation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612CE9-EC5D-4C64-B7D3-FFF11DBF6DA8}"/>
              </a:ext>
            </a:extLst>
          </p:cNvPr>
          <p:cNvCxnSpPr>
            <a:cxnSpLocks/>
          </p:cNvCxnSpPr>
          <p:nvPr/>
        </p:nvCxnSpPr>
        <p:spPr>
          <a:xfrm>
            <a:off x="1583287" y="3166141"/>
            <a:ext cx="46191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25B541-4BD4-4509-ADFF-45897AE945A7}"/>
              </a:ext>
            </a:extLst>
          </p:cNvPr>
          <p:cNvSpPr txBox="1"/>
          <p:nvPr/>
        </p:nvSpPr>
        <p:spPr>
          <a:xfrm>
            <a:off x="520836" y="5038940"/>
            <a:ext cx="213856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185delAG negative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N=125)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85 - South India &amp;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40 - North India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7D1B75-F31F-4F59-8951-3172999093E2}"/>
              </a:ext>
            </a:extLst>
          </p:cNvPr>
          <p:cNvCxnSpPr>
            <a:cxnSpLocks/>
          </p:cNvCxnSpPr>
          <p:nvPr/>
        </p:nvCxnSpPr>
        <p:spPr>
          <a:xfrm>
            <a:off x="8798004" y="3172758"/>
            <a:ext cx="4210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0C17B1E-777B-40A6-A7A8-14361ABCED81}"/>
              </a:ext>
            </a:extLst>
          </p:cNvPr>
          <p:cNvSpPr txBox="1"/>
          <p:nvPr/>
        </p:nvSpPr>
        <p:spPr>
          <a:xfrm>
            <a:off x="325943" y="1230098"/>
            <a:ext cx="9834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Genotyping assay to screen the recurrent </a:t>
            </a:r>
            <a:r>
              <a:rPr lang="en-US" sz="2400" b="1" i="1" dirty="0"/>
              <a:t>BRCA1:c.4183 C&gt;T </a:t>
            </a:r>
            <a:r>
              <a:rPr lang="en-US" sz="2400" b="1" dirty="0"/>
              <a:t>variant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20E8B20-2B12-4D5C-8452-CBF3A594F1F5}"/>
              </a:ext>
            </a:extLst>
          </p:cNvPr>
          <p:cNvCxnSpPr>
            <a:cxnSpLocks/>
          </p:cNvCxnSpPr>
          <p:nvPr/>
        </p:nvCxnSpPr>
        <p:spPr>
          <a:xfrm>
            <a:off x="3638507" y="4256153"/>
            <a:ext cx="0" cy="7488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7110433-167E-493D-BDD2-0525C690568F}"/>
              </a:ext>
            </a:extLst>
          </p:cNvPr>
          <p:cNvSpPr txBox="1"/>
          <p:nvPr/>
        </p:nvSpPr>
        <p:spPr>
          <a:xfrm>
            <a:off x="2678259" y="5038940"/>
            <a:ext cx="27457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Positives: n=1 (0.8%) 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case from North India with Carcinoma Ovary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3F5E179-4C3A-4E07-A8EB-34764D0C29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0" y="2590278"/>
            <a:ext cx="1017302" cy="101730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9EBCEDC-3CB8-45DD-8421-C3480128FD55}"/>
              </a:ext>
            </a:extLst>
          </p:cNvPr>
          <p:cNvGrpSpPr/>
          <p:nvPr/>
        </p:nvGrpSpPr>
        <p:grpSpPr>
          <a:xfrm>
            <a:off x="9620162" y="1852964"/>
            <a:ext cx="2085768" cy="3114363"/>
            <a:chOff x="9710078" y="1948067"/>
            <a:chExt cx="2085768" cy="31143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7DAF98-7FDC-4642-B02D-6DD69E22300B}"/>
                </a:ext>
              </a:extLst>
            </p:cNvPr>
            <p:cNvSpPr txBox="1"/>
            <p:nvPr/>
          </p:nvSpPr>
          <p:spPr>
            <a:xfrm>
              <a:off x="9768355" y="4477655"/>
              <a:ext cx="202669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Risk management &amp; Family Screening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7DAA8B-54DC-479A-8FBB-DF7FAE42B5C1}"/>
                </a:ext>
              </a:extLst>
            </p:cNvPr>
            <p:cNvSpPr txBox="1"/>
            <p:nvPr/>
          </p:nvSpPr>
          <p:spPr>
            <a:xfrm>
              <a:off x="9710078" y="2908826"/>
              <a:ext cx="20857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Genetic counselling &amp; Targeted therapy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606A6EC-E68A-4BE2-8315-DF22C41B3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9910368" y="3569864"/>
              <a:ext cx="945536" cy="94553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6CF4B34-F5DC-4616-8A85-EBB71DA0A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3549" y="2130461"/>
              <a:ext cx="724872" cy="724872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E0CB882-9C03-4774-88C7-A6DE81A1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8261" y="3616999"/>
              <a:ext cx="772337" cy="75687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FAC1FA4-058F-4906-B4FE-A21D26927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2056" y="1948067"/>
              <a:ext cx="945536" cy="94553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CD5179A-77BB-453B-BB26-5CA3656472D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85000"/>
          </a:blip>
          <a:stretch>
            <a:fillRect/>
          </a:stretch>
        </p:blipFill>
        <p:spPr>
          <a:xfrm>
            <a:off x="2169213" y="2524586"/>
            <a:ext cx="2745790" cy="13433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A4B663-5A5E-4918-9F4E-7E8AAD39D462}"/>
              </a:ext>
            </a:extLst>
          </p:cNvPr>
          <p:cNvSpPr txBox="1"/>
          <p:nvPr/>
        </p:nvSpPr>
        <p:spPr>
          <a:xfrm>
            <a:off x="94267" y="3876394"/>
            <a:ext cx="203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Extraction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410C11A-E96C-4736-AA6F-A789486BFF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21209" y="5974411"/>
            <a:ext cx="84741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22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60D60B-6B12-4578-B89D-57383F33A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209" y="5974411"/>
            <a:ext cx="847417" cy="87180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7141" y="1053189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C9E6692-0D12-4C18-A080-167573616C60}"/>
              </a:ext>
            </a:extLst>
          </p:cNvPr>
          <p:cNvSpPr txBox="1"/>
          <p:nvPr/>
        </p:nvSpPr>
        <p:spPr>
          <a:xfrm>
            <a:off x="324160" y="1169876"/>
            <a:ext cx="11594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Genotype phenotype correlation of the positive cases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FD88EE7-3ED8-450F-A657-541EF339A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476866"/>
              </p:ext>
            </p:extLst>
          </p:nvPr>
        </p:nvGraphicFramePr>
        <p:xfrm>
          <a:off x="525341" y="2729464"/>
          <a:ext cx="11141318" cy="3467473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042571">
                  <a:extLst>
                    <a:ext uri="{9D8B030D-6E8A-4147-A177-3AD203B41FA5}">
                      <a16:colId xmlns:a16="http://schemas.microsoft.com/office/drawing/2014/main" val="2088361580"/>
                    </a:ext>
                  </a:extLst>
                </a:gridCol>
                <a:gridCol w="1255688">
                  <a:extLst>
                    <a:ext uri="{9D8B030D-6E8A-4147-A177-3AD203B41FA5}">
                      <a16:colId xmlns:a16="http://schemas.microsoft.com/office/drawing/2014/main" val="3352864166"/>
                    </a:ext>
                  </a:extLst>
                </a:gridCol>
                <a:gridCol w="1189099">
                  <a:extLst>
                    <a:ext uri="{9D8B030D-6E8A-4147-A177-3AD203B41FA5}">
                      <a16:colId xmlns:a16="http://schemas.microsoft.com/office/drawing/2014/main" val="3094704803"/>
                    </a:ext>
                  </a:extLst>
                </a:gridCol>
                <a:gridCol w="1132510">
                  <a:extLst>
                    <a:ext uri="{9D8B030D-6E8A-4147-A177-3AD203B41FA5}">
                      <a16:colId xmlns:a16="http://schemas.microsoft.com/office/drawing/2014/main" val="607650084"/>
                    </a:ext>
                  </a:extLst>
                </a:gridCol>
                <a:gridCol w="913228">
                  <a:extLst>
                    <a:ext uri="{9D8B030D-6E8A-4147-A177-3AD203B41FA5}">
                      <a16:colId xmlns:a16="http://schemas.microsoft.com/office/drawing/2014/main" val="1753882467"/>
                    </a:ext>
                  </a:extLst>
                </a:gridCol>
                <a:gridCol w="1170073">
                  <a:extLst>
                    <a:ext uri="{9D8B030D-6E8A-4147-A177-3AD203B41FA5}">
                      <a16:colId xmlns:a16="http://schemas.microsoft.com/office/drawing/2014/main" val="3869235580"/>
                    </a:ext>
                  </a:extLst>
                </a:gridCol>
                <a:gridCol w="1298971">
                  <a:extLst>
                    <a:ext uri="{9D8B030D-6E8A-4147-A177-3AD203B41FA5}">
                      <a16:colId xmlns:a16="http://schemas.microsoft.com/office/drawing/2014/main" val="1565172571"/>
                    </a:ext>
                  </a:extLst>
                </a:gridCol>
                <a:gridCol w="1022149">
                  <a:extLst>
                    <a:ext uri="{9D8B030D-6E8A-4147-A177-3AD203B41FA5}">
                      <a16:colId xmlns:a16="http://schemas.microsoft.com/office/drawing/2014/main" val="2126564037"/>
                    </a:ext>
                  </a:extLst>
                </a:gridCol>
                <a:gridCol w="932254">
                  <a:extLst>
                    <a:ext uri="{9D8B030D-6E8A-4147-A177-3AD203B41FA5}">
                      <a16:colId xmlns:a16="http://schemas.microsoft.com/office/drawing/2014/main" val="2453793064"/>
                    </a:ext>
                  </a:extLst>
                </a:gridCol>
                <a:gridCol w="1184775">
                  <a:extLst>
                    <a:ext uri="{9D8B030D-6E8A-4147-A177-3AD203B41FA5}">
                      <a16:colId xmlns:a16="http://schemas.microsoft.com/office/drawing/2014/main" val="1311104655"/>
                    </a:ext>
                  </a:extLst>
                </a:gridCol>
              </a:tblGrid>
              <a:tr h="7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Subject ID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State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Diagnosis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Age at diagnosis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 125 value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Staging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Grade</a:t>
                      </a:r>
                    </a:p>
                    <a:p>
                      <a:pPr algn="ctr" fontAlgn="b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Receptor</a:t>
                      </a:r>
                    </a:p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status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F/H of </a:t>
                      </a:r>
                    </a:p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BC/OC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F/H of other cancer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783430"/>
                  </a:ext>
                </a:extLst>
              </a:tr>
              <a:tr h="457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BC805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Bangladesh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 breast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T2N3M0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IDC grade 2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TNBC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 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320573"/>
                  </a:ext>
                </a:extLst>
              </a:tr>
              <a:tr h="457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BC1271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Jharkhand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 breast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T3N1M0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IDC grade3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TNBC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581807"/>
                  </a:ext>
                </a:extLst>
              </a:tr>
              <a:tr h="457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BC1253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Jharkhand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 breast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T2N3aM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IDC grade 2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TNBC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 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 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953372"/>
                  </a:ext>
                </a:extLst>
              </a:tr>
              <a:tr h="457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BC1176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Bangladesh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 ovary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T3CNxMx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High grade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152236"/>
                  </a:ext>
                </a:extLst>
              </a:tr>
              <a:tr h="457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BC1295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West Bengal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 ovary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956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High grade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Nil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337620"/>
                  </a:ext>
                </a:extLst>
              </a:tr>
              <a:tr h="457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AG039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Jharkhand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 ovary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2725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Stage 4B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High grade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541229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FC23C166-89A4-4213-B027-A3EA54F638B8}"/>
              </a:ext>
            </a:extLst>
          </p:cNvPr>
          <p:cNvGrpSpPr/>
          <p:nvPr/>
        </p:nvGrpSpPr>
        <p:grpSpPr>
          <a:xfrm>
            <a:off x="474989" y="1733403"/>
            <a:ext cx="11242022" cy="830997"/>
            <a:chOff x="474989" y="1936645"/>
            <a:chExt cx="11242022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B46F88-7037-4103-8B68-71B3ADBE6106}"/>
                </a:ext>
              </a:extLst>
            </p:cNvPr>
            <p:cNvSpPr txBox="1"/>
            <p:nvPr/>
          </p:nvSpPr>
          <p:spPr>
            <a:xfrm>
              <a:off x="474989" y="1936645"/>
              <a:ext cx="551103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cs typeface="Times New Roman" panose="02020603050405020304" pitchFamily="18" charset="0"/>
                </a:rPr>
                <a:t>Origin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cs typeface="Times New Roman" panose="02020603050405020304" pitchFamily="18" charset="0"/>
                </a:rPr>
                <a:t>Disease: Early onset, high grade/stage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306945-E53C-4D76-A024-2A0E47773A6E}"/>
                </a:ext>
              </a:extLst>
            </p:cNvPr>
            <p:cNvSpPr txBox="1"/>
            <p:nvPr/>
          </p:nvSpPr>
          <p:spPr>
            <a:xfrm>
              <a:off x="6747820" y="1936645"/>
              <a:ext cx="496919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cs typeface="Times New Roman" panose="02020603050405020304" pitchFamily="18" charset="0"/>
                </a:rPr>
                <a:t>TNBC and elevated Ca125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cs typeface="Times New Roman" panose="02020603050405020304" pitchFamily="18" charset="0"/>
                </a:rPr>
                <a:t>Fam history of BC/OC/other cancers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1C283C1-9ABC-4C61-9956-F16E8BED205A}"/>
              </a:ext>
            </a:extLst>
          </p:cNvPr>
          <p:cNvSpPr/>
          <p:nvPr/>
        </p:nvSpPr>
        <p:spPr>
          <a:xfrm>
            <a:off x="1517715" y="3419572"/>
            <a:ext cx="1357459" cy="289369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5673E2-7E49-400F-AF97-A20F2BAD0C9A}"/>
              </a:ext>
            </a:extLst>
          </p:cNvPr>
          <p:cNvSpPr/>
          <p:nvPr/>
        </p:nvSpPr>
        <p:spPr>
          <a:xfrm>
            <a:off x="3960829" y="3429000"/>
            <a:ext cx="1234911" cy="28842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073102-FCD2-4709-B086-94BF6D0D7943}"/>
              </a:ext>
            </a:extLst>
          </p:cNvPr>
          <p:cNvSpPr/>
          <p:nvPr/>
        </p:nvSpPr>
        <p:spPr>
          <a:xfrm>
            <a:off x="8493551" y="3429000"/>
            <a:ext cx="1102936" cy="28842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08455A-4C5E-49ED-8E38-38A50190F3F9}"/>
              </a:ext>
            </a:extLst>
          </p:cNvPr>
          <p:cNvSpPr/>
          <p:nvPr/>
        </p:nvSpPr>
        <p:spPr>
          <a:xfrm>
            <a:off x="6014300" y="3429000"/>
            <a:ext cx="1263193" cy="28842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FE8F6A-0ECB-421F-965E-39D14B5B0768}"/>
              </a:ext>
            </a:extLst>
          </p:cNvPr>
          <p:cNvSpPr/>
          <p:nvPr/>
        </p:nvSpPr>
        <p:spPr>
          <a:xfrm>
            <a:off x="5099901" y="4788817"/>
            <a:ext cx="1008666" cy="15244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1A98BA-AE71-49DA-A1AD-5625C9A63C31}"/>
              </a:ext>
            </a:extLst>
          </p:cNvPr>
          <p:cNvSpPr/>
          <p:nvPr/>
        </p:nvSpPr>
        <p:spPr>
          <a:xfrm>
            <a:off x="7192652" y="3429000"/>
            <a:ext cx="1385739" cy="288426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977774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0CC3FFE-1831-4766-A410-937608E7EBC3}"/>
              </a:ext>
            </a:extLst>
          </p:cNvPr>
          <p:cNvSpPr txBox="1"/>
          <p:nvPr/>
        </p:nvSpPr>
        <p:spPr>
          <a:xfrm>
            <a:off x="150471" y="922542"/>
            <a:ext cx="559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Pedigree chart of the positive cases: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107F24-6701-4713-A41D-D3E20D082E99}"/>
              </a:ext>
            </a:extLst>
          </p:cNvPr>
          <p:cNvSpPr txBox="1"/>
          <p:nvPr/>
        </p:nvSpPr>
        <p:spPr>
          <a:xfrm>
            <a:off x="0" y="1396914"/>
            <a:ext cx="12168626" cy="5440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B8E003E-1AAB-45CC-A1B7-8C7D7A886AB5}"/>
              </a:ext>
            </a:extLst>
          </p:cNvPr>
          <p:cNvGrpSpPr/>
          <p:nvPr/>
        </p:nvGrpSpPr>
        <p:grpSpPr>
          <a:xfrm>
            <a:off x="941454" y="1588021"/>
            <a:ext cx="10321880" cy="5093377"/>
            <a:chOff x="502372" y="1507178"/>
            <a:chExt cx="10807482" cy="523321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BD19694-3C7B-4CFB-A3A1-92A206364A3E}"/>
                </a:ext>
              </a:extLst>
            </p:cNvPr>
            <p:cNvGrpSpPr/>
            <p:nvPr/>
          </p:nvGrpSpPr>
          <p:grpSpPr>
            <a:xfrm>
              <a:off x="502372" y="1507178"/>
              <a:ext cx="5593628" cy="2773504"/>
              <a:chOff x="502372" y="1529942"/>
              <a:chExt cx="5650993" cy="2862610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A2E2762-03EF-49A3-A1F8-98B50EC45C1F}"/>
                  </a:ext>
                </a:extLst>
              </p:cNvPr>
              <p:cNvSpPr txBox="1"/>
              <p:nvPr/>
            </p:nvSpPr>
            <p:spPr>
              <a:xfrm>
                <a:off x="502372" y="4033528"/>
                <a:ext cx="5593628" cy="359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cs typeface="Times New Roman" panose="02020603050405020304" pitchFamily="18" charset="0"/>
                  </a:rPr>
                  <a:t>Fig. A: Pedigree chart of the subject BC805 </a:t>
                </a: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AF4D746A-C7AC-466C-9F16-6418B87E3F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372" y="1529942"/>
                <a:ext cx="5650993" cy="2463846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85A24F2-2530-4303-87B4-EEAA25A27A2E}"/>
                </a:ext>
              </a:extLst>
            </p:cNvPr>
            <p:cNvGrpSpPr/>
            <p:nvPr/>
          </p:nvGrpSpPr>
          <p:grpSpPr>
            <a:xfrm>
              <a:off x="1133699" y="4470788"/>
              <a:ext cx="6209784" cy="2269601"/>
              <a:chOff x="2123510" y="4609798"/>
              <a:chExt cx="6209784" cy="2269601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3F16895-CB48-486F-A688-7D7438241C92}"/>
                  </a:ext>
                </a:extLst>
              </p:cNvPr>
              <p:cNvSpPr txBox="1"/>
              <p:nvPr/>
            </p:nvSpPr>
            <p:spPr>
              <a:xfrm>
                <a:off x="4059149" y="6386994"/>
                <a:ext cx="4274145" cy="347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cs typeface="Times New Roman" panose="02020603050405020304" pitchFamily="18" charset="0"/>
                  </a:rPr>
                  <a:t>Fig. C: Pedigree chart of the subject BC1253 </a:t>
                </a: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E030D86B-E452-4D18-800F-A2A7A11ADF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3510" y="4609798"/>
                <a:ext cx="5651679" cy="2269601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746FDB7-A157-4789-9498-7F602C48E914}"/>
                </a:ext>
              </a:extLst>
            </p:cNvPr>
            <p:cNvGrpSpPr/>
            <p:nvPr/>
          </p:nvGrpSpPr>
          <p:grpSpPr>
            <a:xfrm>
              <a:off x="6441319" y="1507179"/>
              <a:ext cx="4591595" cy="2780471"/>
              <a:chOff x="6876224" y="1422335"/>
              <a:chExt cx="4591595" cy="2932079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268860D-1D08-4B2B-BCD9-A308940751D2}"/>
                  </a:ext>
                </a:extLst>
              </p:cNvPr>
              <p:cNvSpPr txBox="1"/>
              <p:nvPr/>
            </p:nvSpPr>
            <p:spPr>
              <a:xfrm>
                <a:off x="6876224" y="3987598"/>
                <a:ext cx="4483075" cy="3668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cs typeface="Times New Roman" panose="02020603050405020304" pitchFamily="18" charset="0"/>
                  </a:rPr>
                  <a:t>Fig. B: Pedigree chart of the subject BC1271 </a:t>
                </a:r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5C3FB697-2B2E-4011-BA7C-9FA88D9D7F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6224" y="1422335"/>
                <a:ext cx="4591595" cy="2566374"/>
              </a:xfrm>
              <a:prstGeom prst="rect">
                <a:avLst/>
              </a:prstGeom>
            </p:spPr>
          </p:pic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E620254-4810-4DE3-8E06-8776F0588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6925" y="4628560"/>
              <a:ext cx="1862929" cy="2033393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443324B7-88D8-4754-BCE4-8BA1C95706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1209" y="5974411"/>
            <a:ext cx="84741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57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977774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B69CA88-6EF1-42B9-A185-935C153A7514}"/>
              </a:ext>
            </a:extLst>
          </p:cNvPr>
          <p:cNvSpPr txBox="1"/>
          <p:nvPr/>
        </p:nvSpPr>
        <p:spPr>
          <a:xfrm>
            <a:off x="319037" y="967013"/>
            <a:ext cx="6103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Pedigree chart of the positive cases: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9F3D43-A486-471A-B50B-4E61548D3DDD}"/>
              </a:ext>
            </a:extLst>
          </p:cNvPr>
          <p:cNvSpPr txBox="1"/>
          <p:nvPr/>
        </p:nvSpPr>
        <p:spPr>
          <a:xfrm>
            <a:off x="11799" y="1407479"/>
            <a:ext cx="12168626" cy="5440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89153B-385C-4109-8C74-9A9714EFF4EF}"/>
              </a:ext>
            </a:extLst>
          </p:cNvPr>
          <p:cNvGrpSpPr/>
          <p:nvPr/>
        </p:nvGrpSpPr>
        <p:grpSpPr>
          <a:xfrm>
            <a:off x="139449" y="2004955"/>
            <a:ext cx="12028699" cy="4850580"/>
            <a:chOff x="243624" y="1976781"/>
            <a:chExt cx="12028699" cy="485058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F932A1A-26F3-4E2C-8F14-C67A4F2506B6}"/>
                </a:ext>
              </a:extLst>
            </p:cNvPr>
            <p:cNvGrpSpPr/>
            <p:nvPr/>
          </p:nvGrpSpPr>
          <p:grpSpPr>
            <a:xfrm>
              <a:off x="243624" y="1976781"/>
              <a:ext cx="5375733" cy="3558978"/>
              <a:chOff x="243624" y="1976781"/>
              <a:chExt cx="5375733" cy="3558978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2D14077-1950-47B3-9BA0-39F2010031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3624" y="1976781"/>
                <a:ext cx="5375733" cy="3189646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DDA0F8F-1F3E-4A32-AEE6-D4BF79E3AD3F}"/>
                  </a:ext>
                </a:extLst>
              </p:cNvPr>
              <p:cNvSpPr txBox="1"/>
              <p:nvPr/>
            </p:nvSpPr>
            <p:spPr>
              <a:xfrm>
                <a:off x="319037" y="5166427"/>
                <a:ext cx="51673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cs typeface="Times New Roman" panose="02020603050405020304" pitchFamily="18" charset="0"/>
                  </a:rPr>
                  <a:t>Fig. D: Pedigree chart of the subject BC1176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56EB361-B370-4792-A3CB-18F86B70798B}"/>
                </a:ext>
              </a:extLst>
            </p:cNvPr>
            <p:cNvGrpSpPr/>
            <p:nvPr/>
          </p:nvGrpSpPr>
          <p:grpSpPr>
            <a:xfrm>
              <a:off x="5798313" y="1976781"/>
              <a:ext cx="6150063" cy="3087639"/>
              <a:chOff x="5722900" y="1976781"/>
              <a:chExt cx="6150063" cy="3087639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32F229E-57F9-4E70-A7E3-2C3ED5E22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2900" y="1976781"/>
                <a:ext cx="5956910" cy="2501022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A72411C-A7F7-4EF3-A89C-3865982AFF9A}"/>
                  </a:ext>
                </a:extLst>
              </p:cNvPr>
              <p:cNvSpPr txBox="1"/>
              <p:nvPr/>
            </p:nvSpPr>
            <p:spPr>
              <a:xfrm>
                <a:off x="6954333" y="4695088"/>
                <a:ext cx="49186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cs typeface="Times New Roman" panose="02020603050405020304" pitchFamily="18" charset="0"/>
                  </a:rPr>
                  <a:t>Fig. E: Pedigree chart of the subject BC1295 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F5A7D2C-63EA-40BA-9A50-730549AC40C9}"/>
                </a:ext>
              </a:extLst>
            </p:cNvPr>
            <p:cNvGrpSpPr/>
            <p:nvPr/>
          </p:nvGrpSpPr>
          <p:grpSpPr>
            <a:xfrm>
              <a:off x="9159200" y="5401969"/>
              <a:ext cx="2596024" cy="1017685"/>
              <a:chOff x="7801744" y="4042352"/>
              <a:chExt cx="2755630" cy="1181212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3A59E4F-C8C6-48FA-92AF-D70C34547572}"/>
                  </a:ext>
                </a:extLst>
              </p:cNvPr>
              <p:cNvSpPr txBox="1"/>
              <p:nvPr/>
            </p:nvSpPr>
            <p:spPr>
              <a:xfrm>
                <a:off x="8417489" y="4797476"/>
                <a:ext cx="21398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?Ca ovarian</a:t>
                </a:r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FA41F459-5FA0-44E4-8682-F3E5FE3C1CF3}"/>
                  </a:ext>
                </a:extLst>
              </p:cNvPr>
              <p:cNvSpPr/>
              <p:nvPr/>
            </p:nvSpPr>
            <p:spPr>
              <a:xfrm>
                <a:off x="7801744" y="4679166"/>
                <a:ext cx="518475" cy="544398"/>
              </a:xfrm>
              <a:prstGeom prst="flowChartConnec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127ED74-3766-490F-B45B-4ECAA0FAA993}"/>
                  </a:ext>
                </a:extLst>
              </p:cNvPr>
              <p:cNvGrpSpPr/>
              <p:nvPr/>
            </p:nvGrpSpPr>
            <p:grpSpPr>
              <a:xfrm>
                <a:off x="7801744" y="4042352"/>
                <a:ext cx="2755630" cy="640009"/>
                <a:chOff x="9493189" y="4805941"/>
                <a:chExt cx="2755630" cy="640009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B410231F-2CB3-425A-9706-5D0C2D4F6EC5}"/>
                    </a:ext>
                  </a:extLst>
                </p:cNvPr>
                <p:cNvGrpSpPr/>
                <p:nvPr/>
              </p:nvGrpSpPr>
              <p:grpSpPr>
                <a:xfrm>
                  <a:off x="9493189" y="4805941"/>
                  <a:ext cx="478014" cy="499195"/>
                  <a:chOff x="10268925" y="4805941"/>
                  <a:chExt cx="478014" cy="499195"/>
                </a:xfrm>
              </p:grpSpPr>
              <p:sp>
                <p:nvSpPr>
                  <p:cNvPr id="31" name="Flowchart: Connector 30">
                    <a:extLst>
                      <a:ext uri="{FF2B5EF4-FFF2-40B4-BE49-F238E27FC236}">
                        <a16:creationId xmlns:a16="http://schemas.microsoft.com/office/drawing/2014/main" id="{72C8D479-6A1B-4658-A40B-B7A7538BE6BD}"/>
                      </a:ext>
                    </a:extLst>
                  </p:cNvPr>
                  <p:cNvSpPr/>
                  <p:nvPr/>
                </p:nvSpPr>
                <p:spPr>
                  <a:xfrm>
                    <a:off x="10268925" y="4805941"/>
                    <a:ext cx="478014" cy="499195"/>
                  </a:xfrm>
                  <a:prstGeom prst="flowChartConnector">
                    <a:avLst/>
                  </a:prstGeom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Flowchart: Connector 31">
                    <a:extLst>
                      <a:ext uri="{FF2B5EF4-FFF2-40B4-BE49-F238E27FC236}">
                        <a16:creationId xmlns:a16="http://schemas.microsoft.com/office/drawing/2014/main" id="{3BE1D8D9-4F61-4B1E-80A4-B6AC8193A307}"/>
                      </a:ext>
                    </a:extLst>
                  </p:cNvPr>
                  <p:cNvSpPr/>
                  <p:nvPr/>
                </p:nvSpPr>
                <p:spPr>
                  <a:xfrm>
                    <a:off x="10507932" y="5037649"/>
                    <a:ext cx="42421" cy="62617"/>
                  </a:xfrm>
                  <a:prstGeom prst="flowChartConnector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712B35D-C5C4-4FF5-8A0A-3BD1D9F62AD5}"/>
                    </a:ext>
                  </a:extLst>
                </p:cNvPr>
                <p:cNvSpPr txBox="1"/>
                <p:nvPr/>
              </p:nvSpPr>
              <p:spPr>
                <a:xfrm>
                  <a:off x="10013624" y="4838656"/>
                  <a:ext cx="2235195" cy="607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Mutation positive ca ovary case</a:t>
                  </a:r>
                </a:p>
              </p:txBody>
            </p:sp>
          </p:grp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4FA0B22-7B1A-43C1-82CC-505669ABD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24906" y="5955557"/>
              <a:ext cx="847417" cy="871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650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9B66E-A4A7-44B5-AF3E-8E894DDABBAD}"/>
              </a:ext>
            </a:extLst>
          </p:cNvPr>
          <p:cNvSpPr txBox="1"/>
          <p:nvPr/>
        </p:nvSpPr>
        <p:spPr>
          <a:xfrm>
            <a:off x="185394" y="1880191"/>
            <a:ext cx="118212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Targeted sequencing </a:t>
            </a:r>
            <a:r>
              <a:rPr lang="en-US" sz="2400" dirty="0"/>
              <a:t>with </a:t>
            </a:r>
            <a:r>
              <a:rPr lang="en-US" sz="2400" b="1" dirty="0"/>
              <a:t>high coverage </a:t>
            </a:r>
            <a:r>
              <a:rPr lang="en-US" sz="2400" dirty="0"/>
              <a:t>for identification of germline </a:t>
            </a:r>
            <a:r>
              <a:rPr lang="en-US" sz="2400" i="1" dirty="0"/>
              <a:t>BRCA</a:t>
            </a:r>
            <a:r>
              <a:rPr lang="en-US" sz="2400" dirty="0"/>
              <a:t> variants (</a:t>
            </a:r>
            <a:r>
              <a:rPr lang="en-US" sz="2400" b="1" dirty="0"/>
              <a:t>14%</a:t>
            </a:r>
            <a:r>
              <a:rPr lang="en-US" sz="2400" dirty="0"/>
              <a:t> pathogenic/likely pathogenic and </a:t>
            </a:r>
            <a:r>
              <a:rPr lang="en-US" sz="2400" b="1" dirty="0"/>
              <a:t>8.6%</a:t>
            </a:r>
            <a:r>
              <a:rPr lang="en-US" sz="2400" dirty="0"/>
              <a:t> variants of uncertain significance)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Identification of </a:t>
            </a:r>
            <a:r>
              <a:rPr lang="en-US" sz="2400" b="1" dirty="0"/>
              <a:t>population-specific hotspot mutations </a:t>
            </a:r>
            <a:r>
              <a:rPr lang="en-US" sz="2400" dirty="0"/>
              <a:t>projects the need for establishing </a:t>
            </a:r>
            <a:r>
              <a:rPr lang="en-US" sz="2400" b="1" dirty="0"/>
              <a:t>cost-effective assays </a:t>
            </a:r>
            <a:r>
              <a:rPr lang="en-US" sz="2400" dirty="0"/>
              <a:t>for </a:t>
            </a:r>
            <a:r>
              <a:rPr lang="en-US" sz="2400" b="1" dirty="0"/>
              <a:t>mass screening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Screening of these population-specific mutations could identify </a:t>
            </a:r>
            <a:r>
              <a:rPr lang="en-US" sz="2400" b="1" dirty="0"/>
              <a:t>40% of the mutation </a:t>
            </a:r>
            <a:r>
              <a:rPr lang="en-US" sz="2400" dirty="0"/>
              <a:t>positive subjects in a cost-effective manner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Techniques like Allele-Specific PCR can be </a:t>
            </a:r>
            <a:r>
              <a:rPr lang="en-US" sz="2400" b="1" dirty="0"/>
              <a:t>reliably</a:t>
            </a:r>
            <a:r>
              <a:rPr lang="en-US" sz="2400" dirty="0"/>
              <a:t> implemented in </a:t>
            </a:r>
            <a:r>
              <a:rPr lang="en-US" sz="2400" b="1" dirty="0"/>
              <a:t>resource-limited settings</a:t>
            </a:r>
            <a:r>
              <a:rPr lang="en-US" sz="2400" dirty="0"/>
              <a:t>, enabling hotspot screening in clinical contexts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2580E8-4A4D-4DCF-9D18-5E3303A6C699}"/>
              </a:ext>
            </a:extLst>
          </p:cNvPr>
          <p:cNvCxnSpPr/>
          <p:nvPr/>
        </p:nvCxnSpPr>
        <p:spPr>
          <a:xfrm>
            <a:off x="0" y="977774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F1F8042-DB6A-4334-B4C8-20E6F7922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209" y="5974411"/>
            <a:ext cx="847417" cy="871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55D413-380C-40C8-B0CD-E7143B16D114}"/>
              </a:ext>
            </a:extLst>
          </p:cNvPr>
          <p:cNvSpPr txBox="1"/>
          <p:nvPr/>
        </p:nvSpPr>
        <p:spPr>
          <a:xfrm>
            <a:off x="327582" y="1198150"/>
            <a:ext cx="2000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Discussion:</a:t>
            </a:r>
          </a:p>
        </p:txBody>
      </p:sp>
    </p:spTree>
    <p:extLst>
      <p:ext uri="{BB962C8B-B14F-4D97-AF65-F5344CB8AC3E}">
        <p14:creationId xmlns:p14="http://schemas.microsoft.com/office/powerpoint/2010/main" val="269673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69C91DC-39B9-4445-85FB-742AF4078F0D}"/>
              </a:ext>
            </a:extLst>
          </p:cNvPr>
          <p:cNvCxnSpPr/>
          <p:nvPr/>
        </p:nvCxnSpPr>
        <p:spPr>
          <a:xfrm>
            <a:off x="0" y="977774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72CECC3-06E1-4656-AC87-E0AAEA6C247A}"/>
              </a:ext>
            </a:extLst>
          </p:cNvPr>
          <p:cNvSpPr txBox="1"/>
          <p:nvPr/>
        </p:nvSpPr>
        <p:spPr>
          <a:xfrm>
            <a:off x="546755" y="1282045"/>
            <a:ext cx="1137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Conclusion: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8D8F58-6143-4BA3-8802-AFA44F66FA68}"/>
              </a:ext>
            </a:extLst>
          </p:cNvPr>
          <p:cNvSpPr txBox="1"/>
          <p:nvPr/>
        </p:nvSpPr>
        <p:spPr>
          <a:xfrm>
            <a:off x="366765" y="2047980"/>
            <a:ext cx="113781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study has led to the establishment of a </a:t>
            </a:r>
            <a:r>
              <a:rPr lang="en-US" sz="2400" b="1" dirty="0"/>
              <a:t>sensitive and cost-effective assay</a:t>
            </a:r>
            <a:r>
              <a:rPr lang="en-US" sz="2400" dirty="0"/>
              <a:t> for use in clinical settings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identified '</a:t>
            </a:r>
            <a:r>
              <a:rPr lang="en-US" sz="2400" b="1" i="1" dirty="0"/>
              <a:t>185delAG</a:t>
            </a:r>
            <a:r>
              <a:rPr lang="en-US" sz="2400" dirty="0"/>
              <a:t>' as a </a:t>
            </a:r>
            <a:r>
              <a:rPr lang="en-US" sz="2400" b="1" dirty="0"/>
              <a:t>hotspot in South Indian patients </a:t>
            </a:r>
            <a:r>
              <a:rPr lang="en-US" sz="2400" dirty="0"/>
              <a:t>and </a:t>
            </a:r>
            <a:r>
              <a:rPr lang="en-US" sz="2400" b="1" i="1" dirty="0"/>
              <a:t>'c.4183C&gt;T</a:t>
            </a:r>
            <a:r>
              <a:rPr lang="en-US" sz="2400" dirty="0"/>
              <a:t>' as a </a:t>
            </a:r>
            <a:r>
              <a:rPr lang="en-US" sz="2400" b="1" dirty="0"/>
              <a:t>potential hotspot in North Indian patients</a:t>
            </a:r>
            <a:r>
              <a:rPr lang="en-US" sz="2400" dirty="0"/>
              <a:t>; however, further screening in larger cohorts is needed to confirm these findings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Fourteen recurrent variants </a:t>
            </a:r>
            <a:r>
              <a:rPr lang="en-US" sz="2400" dirty="0"/>
              <a:t>have been identified, which can be tested in a </a:t>
            </a:r>
            <a:r>
              <a:rPr lang="en-US" sz="2400" b="1" dirty="0"/>
              <a:t>cost-effective </a:t>
            </a:r>
            <a:r>
              <a:rPr lang="en-US" sz="2400" dirty="0"/>
              <a:t>manner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EFE989-2237-48E2-84A0-C273BA293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209" y="5974411"/>
            <a:ext cx="847417" cy="871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C32324-2A7F-4B01-99CD-7AC21484F6C5}"/>
              </a:ext>
            </a:extLst>
          </p:cNvPr>
          <p:cNvSpPr txBox="1"/>
          <p:nvPr/>
        </p:nvSpPr>
        <p:spPr>
          <a:xfrm>
            <a:off x="447083" y="6311494"/>
            <a:ext cx="2403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Contd..</a:t>
            </a:r>
          </a:p>
        </p:txBody>
      </p:sp>
    </p:spTree>
    <p:extLst>
      <p:ext uri="{BB962C8B-B14F-4D97-AF65-F5344CB8AC3E}">
        <p14:creationId xmlns:p14="http://schemas.microsoft.com/office/powerpoint/2010/main" val="235837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3E7BFB3-15FC-41CA-AA4D-4C3DB386FAA1}"/>
              </a:ext>
            </a:extLst>
          </p:cNvPr>
          <p:cNvCxnSpPr/>
          <p:nvPr/>
        </p:nvCxnSpPr>
        <p:spPr>
          <a:xfrm>
            <a:off x="0" y="977774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120B80C-70B8-4D47-A66F-506B46BE56DB}"/>
              </a:ext>
            </a:extLst>
          </p:cNvPr>
          <p:cNvSpPr txBox="1"/>
          <p:nvPr/>
        </p:nvSpPr>
        <p:spPr>
          <a:xfrm>
            <a:off x="695227" y="1229354"/>
            <a:ext cx="19537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Conclusion: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8E9C6-FA03-48D8-A319-7DC946B918F1}"/>
              </a:ext>
            </a:extLst>
          </p:cNvPr>
          <p:cNvSpPr txBox="1"/>
          <p:nvPr/>
        </p:nvSpPr>
        <p:spPr>
          <a:xfrm>
            <a:off x="518867" y="2212326"/>
            <a:ext cx="111542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Based on our research, ‘</a:t>
            </a:r>
            <a:r>
              <a:rPr lang="en-US" sz="2400" b="1" dirty="0"/>
              <a:t>hotspot screening</a:t>
            </a:r>
            <a:r>
              <a:rPr lang="en-US" sz="2400" dirty="0"/>
              <a:t>’ is the recommended tool for </a:t>
            </a:r>
            <a:r>
              <a:rPr lang="en-US" sz="2400" b="1" dirty="0"/>
              <a:t>routine testing </a:t>
            </a:r>
            <a:r>
              <a:rPr lang="en-US" sz="2400" dirty="0"/>
              <a:t>in BOC (breast and ovarian cancer)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tool would facilitate ‘</a:t>
            </a:r>
            <a:r>
              <a:rPr lang="en-US" sz="2400" b="1" dirty="0"/>
              <a:t>family screening</a:t>
            </a:r>
            <a:r>
              <a:rPr lang="en-US" sz="2400" dirty="0"/>
              <a:t>’ for mutation-positive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Way forward for </a:t>
            </a:r>
            <a:r>
              <a:rPr lang="en-US" sz="2400" b="1" dirty="0"/>
              <a:t>early diagnosis</a:t>
            </a:r>
            <a:r>
              <a:rPr lang="en-US" sz="2400" dirty="0"/>
              <a:t>, </a:t>
            </a:r>
            <a:r>
              <a:rPr lang="en-US" sz="2400" b="1" dirty="0"/>
              <a:t>timely prophylactic interventions </a:t>
            </a:r>
            <a:r>
              <a:rPr lang="en-US" sz="2400" dirty="0"/>
              <a:t>and </a:t>
            </a:r>
            <a:r>
              <a:rPr lang="en-US" sz="2400" b="1" dirty="0"/>
              <a:t>risk-assessment</a:t>
            </a:r>
            <a:r>
              <a:rPr lang="en-US" sz="2400" dirty="0"/>
              <a:t> in hereditary breast and ovarian cancers.</a:t>
            </a:r>
          </a:p>
        </p:txBody>
      </p:sp>
    </p:spTree>
    <p:extLst>
      <p:ext uri="{BB962C8B-B14F-4D97-AF65-F5344CB8AC3E}">
        <p14:creationId xmlns:p14="http://schemas.microsoft.com/office/powerpoint/2010/main" val="246707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977774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377C0C6-AF70-4E93-AE65-58E9A477D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90" y="1628924"/>
            <a:ext cx="5198683" cy="252588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B27BC1D-0F5F-49D0-ACE9-34444E3D884F}"/>
              </a:ext>
            </a:extLst>
          </p:cNvPr>
          <p:cNvGrpSpPr/>
          <p:nvPr/>
        </p:nvGrpSpPr>
        <p:grpSpPr>
          <a:xfrm>
            <a:off x="5580669" y="1628924"/>
            <a:ext cx="6127423" cy="3442696"/>
            <a:chOff x="5580669" y="1628924"/>
            <a:chExt cx="6127423" cy="34426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5BD701-68E3-427D-9C97-5F582E44CDC3}"/>
                </a:ext>
              </a:extLst>
            </p:cNvPr>
            <p:cNvGrpSpPr/>
            <p:nvPr/>
          </p:nvGrpSpPr>
          <p:grpSpPr>
            <a:xfrm>
              <a:off x="5580670" y="1628924"/>
              <a:ext cx="6127422" cy="2391740"/>
              <a:chOff x="7070572" y="2819234"/>
              <a:chExt cx="4549534" cy="230906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9285DAF-B6B1-4CA3-B1F0-668D8B1667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0572" y="2819234"/>
                <a:ext cx="4549534" cy="230906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EDFE249-03DB-4F37-8B7C-AB6D8EA16BDD}"/>
                  </a:ext>
                </a:extLst>
              </p:cNvPr>
              <p:cNvSpPr/>
              <p:nvPr/>
            </p:nvSpPr>
            <p:spPr>
              <a:xfrm>
                <a:off x="10125675" y="3429000"/>
                <a:ext cx="376245" cy="4984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eorgia" panose="02040502050405020303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0F15DF6-9BAB-4E77-818F-F3683134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0669" y="4060534"/>
              <a:ext cx="6127422" cy="10110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4D8BD6A-FD79-449B-9F98-3742D6F96457}"/>
              </a:ext>
            </a:extLst>
          </p:cNvPr>
          <p:cNvSpPr txBox="1"/>
          <p:nvPr/>
        </p:nvSpPr>
        <p:spPr>
          <a:xfrm>
            <a:off x="207390" y="1082343"/>
            <a:ext cx="1143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Introduction: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07DEF-543A-46CE-823A-B45D1D576B97}"/>
              </a:ext>
            </a:extLst>
          </p:cNvPr>
          <p:cNvSpPr txBox="1"/>
          <p:nvPr/>
        </p:nvSpPr>
        <p:spPr>
          <a:xfrm>
            <a:off x="241955" y="5021604"/>
            <a:ext cx="117080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India ranks </a:t>
            </a:r>
            <a:r>
              <a:rPr lang="en-US" sz="2400" b="1" dirty="0"/>
              <a:t>third</a:t>
            </a:r>
            <a:r>
              <a:rPr lang="en-US" sz="2400" dirty="0"/>
              <a:t> in cancer incidence (</a:t>
            </a:r>
            <a:r>
              <a:rPr lang="en-US" sz="2000" b="0" i="1" dirty="0">
                <a:solidFill>
                  <a:srgbClr val="212121"/>
                </a:solidFill>
                <a:effectLst/>
              </a:rPr>
              <a:t>GLOBOCAN, 2021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One in nine </a:t>
            </a:r>
            <a:r>
              <a:rPr lang="en-US" sz="2400" dirty="0"/>
              <a:t>Indians likely to have cancer by the age of 80 years </a:t>
            </a:r>
            <a:r>
              <a:rPr lang="en-US" sz="2000" i="1" dirty="0"/>
              <a:t>(National Cancer Registry </a:t>
            </a:r>
            <a:r>
              <a:rPr lang="en-US" sz="2000" i="1" dirty="0" err="1"/>
              <a:t>Programme</a:t>
            </a:r>
            <a:r>
              <a:rPr lang="en-US" sz="2000" i="1" dirty="0"/>
              <a:t> (NCRP),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10-25% </a:t>
            </a:r>
            <a:r>
              <a:rPr lang="en-US" sz="2400" dirty="0"/>
              <a:t>of breast and ovarian cancers are due to genetic aberrations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5570EC-C17F-4DE3-A2FE-5F301C9DD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1209" y="5974411"/>
            <a:ext cx="84741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EA014F1-ACB2-4259-B8B6-C327BB9C7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209" y="5974411"/>
            <a:ext cx="847417" cy="87180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6B281C-C3F4-4162-BBBB-07B76793E25D}"/>
              </a:ext>
            </a:extLst>
          </p:cNvPr>
          <p:cNvCxnSpPr/>
          <p:nvPr/>
        </p:nvCxnSpPr>
        <p:spPr>
          <a:xfrm>
            <a:off x="0" y="977774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5E8A4C2-C425-460D-BCA3-519CC56D5BCD}"/>
              </a:ext>
            </a:extLst>
          </p:cNvPr>
          <p:cNvSpPr txBox="1"/>
          <p:nvPr/>
        </p:nvSpPr>
        <p:spPr>
          <a:xfrm>
            <a:off x="269254" y="1020831"/>
            <a:ext cx="9753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cs typeface="Times New Roman" panose="02020603050405020304" pitchFamily="18" charset="0"/>
              </a:rPr>
              <a:t>Acknowledgements: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CE8D394-4337-48FF-BB8B-C4B6EBAEEC1B}"/>
              </a:ext>
            </a:extLst>
          </p:cNvPr>
          <p:cNvGrpSpPr/>
          <p:nvPr/>
        </p:nvGrpSpPr>
        <p:grpSpPr>
          <a:xfrm>
            <a:off x="359505" y="1525552"/>
            <a:ext cx="10942468" cy="4893647"/>
            <a:chOff x="359505" y="1525552"/>
            <a:chExt cx="10942468" cy="489364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6C7BF4-2F9E-4396-8385-125FD42B4738}"/>
                </a:ext>
              </a:extLst>
            </p:cNvPr>
            <p:cNvSpPr txBox="1"/>
            <p:nvPr/>
          </p:nvSpPr>
          <p:spPr>
            <a:xfrm>
              <a:off x="359505" y="1525552"/>
              <a:ext cx="5218518" cy="48936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u="sng" dirty="0">
                  <a:cs typeface="Times New Roman" pitchFamily="18" charset="0"/>
                </a:rPr>
                <a:t>Molecular Endocrinology Laboratory, </a:t>
              </a:r>
            </a:p>
            <a:p>
              <a:pPr algn="ctr"/>
              <a:r>
                <a:rPr lang="en-US" sz="2400" b="1" u="sng" dirty="0">
                  <a:cs typeface="Times New Roman" pitchFamily="18" charset="0"/>
                </a:rPr>
                <a:t>CMC Vellore </a:t>
              </a:r>
            </a:p>
            <a:p>
              <a:pPr algn="ctr"/>
              <a:r>
                <a:rPr lang="en-US" sz="2400" dirty="0">
                  <a:cs typeface="Times New Roman" pitchFamily="18" charset="0"/>
                </a:rPr>
                <a:t>Dr. Aaron </a:t>
              </a:r>
              <a:r>
                <a:rPr lang="en-US" sz="2400" dirty="0" err="1">
                  <a:cs typeface="Times New Roman" pitchFamily="18" charset="0"/>
                </a:rPr>
                <a:t>Chapla</a:t>
              </a:r>
              <a:r>
                <a:rPr lang="en-US" sz="2400" dirty="0">
                  <a:cs typeface="Times New Roman" pitchFamily="18" charset="0"/>
                </a:rPr>
                <a:t>  </a:t>
              </a:r>
            </a:p>
            <a:p>
              <a:pPr algn="ctr"/>
              <a:r>
                <a:rPr lang="en-US" sz="2400" dirty="0">
                  <a:cs typeface="Times New Roman" pitchFamily="18" charset="0"/>
                </a:rPr>
                <a:t>  </a:t>
              </a:r>
            </a:p>
            <a:p>
              <a:pPr algn="ctr"/>
              <a:r>
                <a:rPr lang="en-US" sz="2400" dirty="0">
                  <a:cs typeface="Times New Roman" pitchFamily="18" charset="0"/>
                </a:rPr>
                <a:t>Mrs. Deny Varghese                              </a:t>
              </a:r>
            </a:p>
            <a:p>
              <a:pPr algn="ctr"/>
              <a:r>
                <a:rPr lang="en-US" sz="2400" dirty="0">
                  <a:cs typeface="Times New Roman" pitchFamily="18" charset="0"/>
                </a:rPr>
                <a:t>Mr. Parthiban  R                                     </a:t>
              </a:r>
            </a:p>
            <a:p>
              <a:pPr algn="ctr"/>
              <a:r>
                <a:rPr lang="en-US" sz="2400" dirty="0">
                  <a:cs typeface="Times New Roman" pitchFamily="18" charset="0"/>
                </a:rPr>
                <a:t>Ms. Lavanya R</a:t>
              </a:r>
            </a:p>
            <a:p>
              <a:pPr algn="ctr"/>
              <a:r>
                <a:rPr lang="en-US" sz="2400" dirty="0">
                  <a:cs typeface="Times New Roman" pitchFamily="18" charset="0"/>
                </a:rPr>
                <a:t>Mr. </a:t>
              </a:r>
              <a:r>
                <a:rPr lang="en-US" sz="2400" dirty="0" err="1">
                  <a:cs typeface="Times New Roman" pitchFamily="18" charset="0"/>
                </a:rPr>
                <a:t>Jabasteen</a:t>
              </a:r>
              <a:r>
                <a:rPr lang="en-US" sz="2400" dirty="0">
                  <a:cs typeface="Times New Roman" pitchFamily="18" charset="0"/>
                </a:rPr>
                <a:t> J</a:t>
              </a:r>
            </a:p>
            <a:p>
              <a:pPr algn="ctr"/>
              <a:r>
                <a:rPr lang="en-US" sz="2400" dirty="0">
                  <a:cs typeface="Times New Roman" pitchFamily="18" charset="0"/>
                </a:rPr>
                <a:t>Ms. </a:t>
              </a:r>
              <a:r>
                <a:rPr lang="en-US" sz="2400" dirty="0" err="1">
                  <a:cs typeface="Times New Roman" pitchFamily="18" charset="0"/>
                </a:rPr>
                <a:t>Shriti</a:t>
              </a:r>
              <a:r>
                <a:rPr lang="en-US" sz="2400" dirty="0">
                  <a:cs typeface="Times New Roman" pitchFamily="18" charset="0"/>
                </a:rPr>
                <a:t> Paul</a:t>
              </a:r>
            </a:p>
            <a:p>
              <a:pPr algn="ctr"/>
              <a:r>
                <a:rPr lang="en-US" sz="2400" dirty="0">
                  <a:cs typeface="Times New Roman" pitchFamily="18" charset="0"/>
                </a:rPr>
                <a:t>Mrs. Asha Kiran Lima</a:t>
              </a:r>
            </a:p>
            <a:p>
              <a:pPr algn="ctr"/>
              <a:r>
                <a:rPr lang="en-US" sz="2400" dirty="0">
                  <a:cs typeface="Times New Roman" pitchFamily="18" charset="0"/>
                </a:rPr>
                <a:t>Ms. Swathi </a:t>
              </a:r>
              <a:r>
                <a:rPr lang="en-US" sz="2400" dirty="0" err="1">
                  <a:cs typeface="Times New Roman" pitchFamily="18" charset="0"/>
                </a:rPr>
                <a:t>Sarasa</a:t>
              </a:r>
              <a:r>
                <a:rPr lang="en-US" sz="2400" dirty="0">
                  <a:cs typeface="Times New Roman" pitchFamily="18" charset="0"/>
                </a:rPr>
                <a:t> &amp; </a:t>
              </a:r>
            </a:p>
            <a:p>
              <a:pPr algn="ctr"/>
              <a:r>
                <a:rPr lang="en-US" sz="2400" dirty="0">
                  <a:cs typeface="Times New Roman" pitchFamily="18" charset="0"/>
                </a:rPr>
                <a:t>Project students during initial stages of the work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395005-8926-4EBC-9BFE-7918BA7D68D6}"/>
                </a:ext>
              </a:extLst>
            </p:cNvPr>
            <p:cNvSpPr txBox="1"/>
            <p:nvPr/>
          </p:nvSpPr>
          <p:spPr>
            <a:xfrm>
              <a:off x="5606309" y="2843480"/>
              <a:ext cx="5695661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x-none" sz="2400" b="1" u="sng" dirty="0">
                  <a:cs typeface="Times New Roman" pitchFamily="18" charset="0"/>
                </a:rPr>
                <a:t>D</a:t>
              </a:r>
              <a:r>
                <a:rPr lang="en-US" sz="2400" b="1" u="sng" dirty="0" err="1">
                  <a:cs typeface="Times New Roman" pitchFamily="18" charset="0"/>
                </a:rPr>
                <a:t>epartment</a:t>
              </a:r>
              <a:r>
                <a:rPr lang="en-US" sz="2400" b="1" u="sng" dirty="0">
                  <a:cs typeface="Times New Roman" pitchFamily="18" charset="0"/>
                </a:rPr>
                <a:t> of Medical Oncology, CMC</a:t>
              </a:r>
            </a:p>
            <a:p>
              <a:pPr algn="ctr"/>
              <a:r>
                <a:rPr lang="en-US" sz="2400" dirty="0">
                  <a:cs typeface="Times New Roman" pitchFamily="18" charset="0"/>
                </a:rPr>
                <a:t>Dr. Ashish Singh &amp; Faculty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182F04-57FF-4A08-8484-AD3C5FAE41C3}"/>
                </a:ext>
              </a:extLst>
            </p:cNvPr>
            <p:cNvSpPr txBox="1"/>
            <p:nvPr/>
          </p:nvSpPr>
          <p:spPr>
            <a:xfrm>
              <a:off x="5606310" y="3769600"/>
              <a:ext cx="5695663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u="sng" dirty="0">
                  <a:cs typeface="Times New Roman" pitchFamily="18" charset="0"/>
                </a:rPr>
                <a:t>Department of Gynecologic Oncology, CMC</a:t>
              </a:r>
              <a:endParaRPr lang="en-US" sz="2400" b="1" dirty="0"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cs typeface="Times New Roman" pitchFamily="18" charset="0"/>
                </a:rPr>
                <a:t>Dr. </a:t>
              </a:r>
              <a:r>
                <a:rPr lang="en-US" sz="2400" dirty="0" err="1">
                  <a:cs typeface="Times New Roman" pitchFamily="18" charset="0"/>
                </a:rPr>
                <a:t>Anitha</a:t>
              </a:r>
              <a:r>
                <a:rPr lang="en-US" sz="2400" dirty="0">
                  <a:cs typeface="Times New Roman" pitchFamily="18" charset="0"/>
                </a:rPr>
                <a:t> Thomas &amp; Faculty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0E2925-7E54-46A4-B642-6EC3B16BC023}"/>
                </a:ext>
              </a:extLst>
            </p:cNvPr>
            <p:cNvSpPr txBox="1"/>
            <p:nvPr/>
          </p:nvSpPr>
          <p:spPr>
            <a:xfrm>
              <a:off x="5606309" y="4688172"/>
              <a:ext cx="569566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u="sng" dirty="0">
                  <a:cs typeface="Times New Roman" pitchFamily="18" charset="0"/>
                </a:rPr>
                <a:t>Department of Endocrine Surgery, CMC</a:t>
              </a:r>
              <a:endParaRPr lang="en-US" sz="2400" dirty="0"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cs typeface="Times New Roman" pitchFamily="18" charset="0"/>
                </a:rPr>
                <a:t>Dr. M. J Paul &amp; Faculty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49EB75-4839-4517-B6EA-B21F7301B68B}"/>
                </a:ext>
              </a:extLst>
            </p:cNvPr>
            <p:cNvSpPr txBox="1"/>
            <p:nvPr/>
          </p:nvSpPr>
          <p:spPr>
            <a:xfrm>
              <a:off x="5606311" y="1534976"/>
              <a:ext cx="5695662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cs typeface="Times New Roman" panose="02020603050405020304" pitchFamily="18" charset="0"/>
                </a:rPr>
                <a:t>Ph.D</a:t>
              </a:r>
              <a:r>
                <a:rPr lang="en-US" sz="2400" dirty="0">
                  <a:cs typeface="Times New Roman" panose="02020603050405020304" pitchFamily="18" charset="0"/>
                </a:rPr>
                <a:t> Fellowship: </a:t>
              </a:r>
              <a:r>
                <a:rPr lang="en-US" sz="2400" b="1" dirty="0">
                  <a:cs typeface="Times New Roman" panose="02020603050405020304" pitchFamily="18" charset="0"/>
                </a:rPr>
                <a:t>ICMR</a:t>
              </a:r>
              <a:endParaRPr lang="en-US" sz="2400" dirty="0">
                <a:cs typeface="Times New Roman" panose="02020603050405020304" pitchFamily="18" charset="0"/>
              </a:endParaRPr>
            </a:p>
            <a:p>
              <a:r>
                <a:rPr lang="en-US" sz="2400" dirty="0">
                  <a:cs typeface="Times New Roman" panose="02020603050405020304" pitchFamily="18" charset="0"/>
                </a:rPr>
                <a:t>Ph.D. </a:t>
              </a:r>
              <a:r>
                <a:rPr lang="en-US" sz="2400" dirty="0" err="1">
                  <a:cs typeface="Times New Roman" panose="02020603050405020304" pitchFamily="18" charset="0"/>
                </a:rPr>
                <a:t>Programme</a:t>
              </a:r>
              <a:r>
                <a:rPr lang="en-US" sz="2400" dirty="0">
                  <a:cs typeface="Times New Roman" panose="02020603050405020304" pitchFamily="18" charset="0"/>
                </a:rPr>
                <a:t>: </a:t>
              </a:r>
              <a:r>
                <a:rPr lang="en-US" sz="2400" b="1" dirty="0">
                  <a:cs typeface="Times New Roman" panose="02020603050405020304" pitchFamily="18" charset="0"/>
                </a:rPr>
                <a:t>Regional Centre for Biotechnology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E2A30B-CF06-4893-AA31-9EF40FB8B1F6}"/>
                </a:ext>
              </a:extLst>
            </p:cNvPr>
            <p:cNvSpPr txBox="1"/>
            <p:nvPr/>
          </p:nvSpPr>
          <p:spPr>
            <a:xfrm>
              <a:off x="5606309" y="5588202"/>
              <a:ext cx="5695659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u="sng" dirty="0">
                  <a:cs typeface="Times New Roman" pitchFamily="18" charset="0"/>
                </a:rPr>
                <a:t>Department of Endocrinology, CMC</a:t>
              </a:r>
            </a:p>
            <a:p>
              <a:pPr algn="ctr"/>
              <a:r>
                <a:rPr lang="en-US" sz="2400" dirty="0">
                  <a:cs typeface="Times New Roman" pitchFamily="18" charset="0"/>
                </a:rPr>
                <a:t>Dr. Nihal Thomas, Dr. Asha H.S &amp; Faculty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869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977774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60E6C73-A74F-4E3F-B1B3-3D8401D76631}"/>
              </a:ext>
            </a:extLst>
          </p:cNvPr>
          <p:cNvSpPr txBox="1"/>
          <p:nvPr/>
        </p:nvSpPr>
        <p:spPr>
          <a:xfrm>
            <a:off x="194169" y="1272619"/>
            <a:ext cx="1160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Indian dataset from various centers: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0E3D67-23B8-43E1-907E-E5C5BE33A0B4}"/>
              </a:ext>
            </a:extLst>
          </p:cNvPr>
          <p:cNvGrpSpPr/>
          <p:nvPr/>
        </p:nvGrpSpPr>
        <p:grpSpPr>
          <a:xfrm>
            <a:off x="162378" y="1812307"/>
            <a:ext cx="5971329" cy="4202584"/>
            <a:chOff x="124671" y="2029128"/>
            <a:chExt cx="5971329" cy="4202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9F12A9E-F084-4909-9DED-2A808EBAB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169" y="2490792"/>
              <a:ext cx="5901831" cy="3016801"/>
            </a:xfrm>
            <a:prstGeom prst="rect">
              <a:avLst/>
            </a:prstGeom>
            <a:solidFill>
              <a:srgbClr val="DAC0F3"/>
            </a:solidFill>
            <a:ln>
              <a:solidFill>
                <a:schemeClr val="tx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5F059D-87B8-4B29-85B1-B7D7F2C4C415}"/>
                </a:ext>
              </a:extLst>
            </p:cNvPr>
            <p:cNvSpPr txBox="1"/>
            <p:nvPr/>
          </p:nvSpPr>
          <p:spPr>
            <a:xfrm>
              <a:off x="124671" y="5585381"/>
              <a:ext cx="59713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2000"/>
                </a:spcBef>
                <a:spcAft>
                  <a:spcPts val="1000"/>
                </a:spcAft>
              </a:pPr>
              <a:r>
                <a:rPr lang="en-US" sz="1200" b="1" i="1" dirty="0">
                  <a:solidFill>
                    <a:srgbClr val="000000"/>
                  </a:solidFill>
                  <a:effectLst/>
                </a:rPr>
                <a:t>Screening of over 1000 Indian patients with breast and/or ovarian cancer with a multi‑gene panel: prevalence of BRCA1/2 and non‑BRCA mutations; [Jaya Singh et al, 2018]; Breast Cancer Research and Treatment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3FF0B0-7BE8-4453-A4B2-8C0672B8F4A3}"/>
                </a:ext>
              </a:extLst>
            </p:cNvPr>
            <p:cNvSpPr txBox="1"/>
            <p:nvPr/>
          </p:nvSpPr>
          <p:spPr>
            <a:xfrm>
              <a:off x="194168" y="2029128"/>
              <a:ext cx="5901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Sample size= 1010, </a:t>
              </a:r>
              <a:r>
                <a:rPr lang="en-US" b="1" i="1" dirty="0"/>
                <a:t>BRCA</a:t>
              </a:r>
              <a:r>
                <a:rPr lang="en-US" b="1" dirty="0"/>
                <a:t> yield= 25.5%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C9DBF5-018B-489E-A608-652906F67530}"/>
              </a:ext>
            </a:extLst>
          </p:cNvPr>
          <p:cNvGrpSpPr/>
          <p:nvPr/>
        </p:nvGrpSpPr>
        <p:grpSpPr>
          <a:xfrm>
            <a:off x="6133707" y="1812795"/>
            <a:ext cx="6103854" cy="4202095"/>
            <a:chOff x="6096000" y="2029616"/>
            <a:chExt cx="6103854" cy="42020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6CA01C1-88F7-4BA6-8CA3-41A6ED3C2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8525" y="2490792"/>
              <a:ext cx="5769306" cy="3016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DD5B05-FAA9-4CE6-BE73-3FAF62FF2ECE}"/>
                </a:ext>
              </a:extLst>
            </p:cNvPr>
            <p:cNvSpPr txBox="1"/>
            <p:nvPr/>
          </p:nvSpPr>
          <p:spPr>
            <a:xfrm>
              <a:off x="6096000" y="5585380"/>
              <a:ext cx="61038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2000"/>
                </a:spcBef>
                <a:spcAft>
                  <a:spcPts val="1000"/>
                </a:spcAft>
              </a:pPr>
              <a:r>
                <a:rPr lang="en-US" sz="1200" b="1" i="1" dirty="0">
                  <a:solidFill>
                    <a:srgbClr val="000000"/>
                  </a:solidFill>
                  <a:effectLst/>
                </a:rPr>
                <a:t>Profile of Pathogenic Mutations and Evaluation of Germline Genetic Testing Criteria in Consecutive Breast Cancer Patients Treated at a North Indian Tertiary Care Center; </a:t>
              </a:r>
              <a:r>
                <a:rPr lang="en-US" sz="1200" b="1" i="1" dirty="0">
                  <a:cs typeface="Times New Roman" panose="02020603050405020304" pitchFamily="18" charset="0"/>
                </a:rPr>
                <a:t>[</a:t>
              </a:r>
              <a:r>
                <a:rPr lang="en-US" sz="1200" b="1" i="1" dirty="0" err="1">
                  <a:cs typeface="Times New Roman" panose="02020603050405020304" pitchFamily="18" charset="0"/>
                </a:rPr>
                <a:t>Abhenil</a:t>
              </a:r>
              <a:r>
                <a:rPr lang="en-US" sz="1200" b="1" i="1" dirty="0">
                  <a:cs typeface="Times New Roman" panose="02020603050405020304" pitchFamily="18" charset="0"/>
                </a:rPr>
                <a:t> Mittal et al, 2021]; Annals of Surgical Oncology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6158DE-19D3-4C7F-83FA-1D763DE4077D}"/>
                </a:ext>
              </a:extLst>
            </p:cNvPr>
            <p:cNvSpPr txBox="1"/>
            <p:nvPr/>
          </p:nvSpPr>
          <p:spPr>
            <a:xfrm>
              <a:off x="6263274" y="2029616"/>
              <a:ext cx="57693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Sample size= 236, </a:t>
              </a:r>
              <a:r>
                <a:rPr lang="en-US" b="1" i="1" dirty="0"/>
                <a:t>BRCA</a:t>
              </a:r>
              <a:r>
                <a:rPr lang="en-US" b="1" dirty="0"/>
                <a:t> yield= 12%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2C0D121-0911-4D58-87E1-1309B5E4B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1209" y="5974411"/>
            <a:ext cx="84741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683E-9E10-44FA-96BB-5F746F4AF3D3}"/>
              </a:ext>
            </a:extLst>
          </p:cNvPr>
          <p:cNvSpPr txBox="1"/>
          <p:nvPr/>
        </p:nvSpPr>
        <p:spPr>
          <a:xfrm>
            <a:off x="72279" y="1070438"/>
            <a:ext cx="118389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cs typeface="Times New Roman" panose="02020603050405020304" pitchFamily="18" charset="0"/>
              </a:rPr>
              <a:t>Method: Updated </a:t>
            </a:r>
            <a:r>
              <a:rPr lang="en-US" sz="2400" b="1" i="1" dirty="0">
                <a:cs typeface="Times New Roman" panose="02020603050405020304" pitchFamily="18" charset="0"/>
              </a:rPr>
              <a:t>BRCA</a:t>
            </a:r>
            <a:r>
              <a:rPr lang="en-US" sz="2400" b="1" dirty="0">
                <a:cs typeface="Times New Roman" panose="02020603050405020304" pitchFamily="18" charset="0"/>
              </a:rPr>
              <a:t> Data (2024), CMC Vellore; Sample size= 1474, Diagnostic yield=14%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2279" y="1039553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6FC855D-B3CE-4C11-97BD-3822BCE86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209" y="5974411"/>
            <a:ext cx="847417" cy="871804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C9D96521-C888-4090-A0BB-5B9EB52DD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714" y="1715110"/>
            <a:ext cx="9692063" cy="48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4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5718F6-3375-4F66-8944-15FD6F892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209" y="5974411"/>
            <a:ext cx="847417" cy="87180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977774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0A855C-19BA-42A1-A9DD-64E9AF32A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547099"/>
              </p:ext>
            </p:extLst>
          </p:nvPr>
        </p:nvGraphicFramePr>
        <p:xfrm>
          <a:off x="306372" y="1510456"/>
          <a:ext cx="11579256" cy="5256855"/>
        </p:xfrm>
        <a:graphic>
          <a:graphicData uri="http://schemas.openxmlformats.org/drawingml/2006/table">
            <a:tbl>
              <a:tblPr firstRow="1" firstCol="1" bandRow="1"/>
              <a:tblGrid>
                <a:gridCol w="2056281">
                  <a:extLst>
                    <a:ext uri="{9D8B030D-6E8A-4147-A177-3AD203B41FA5}">
                      <a16:colId xmlns:a16="http://schemas.microsoft.com/office/drawing/2014/main" val="103114085"/>
                    </a:ext>
                  </a:extLst>
                </a:gridCol>
                <a:gridCol w="1834977">
                  <a:extLst>
                    <a:ext uri="{9D8B030D-6E8A-4147-A177-3AD203B41FA5}">
                      <a16:colId xmlns:a16="http://schemas.microsoft.com/office/drawing/2014/main" val="151310669"/>
                    </a:ext>
                  </a:extLst>
                </a:gridCol>
                <a:gridCol w="1310911">
                  <a:extLst>
                    <a:ext uri="{9D8B030D-6E8A-4147-A177-3AD203B41FA5}">
                      <a16:colId xmlns:a16="http://schemas.microsoft.com/office/drawing/2014/main" val="2382783940"/>
                    </a:ext>
                  </a:extLst>
                </a:gridCol>
                <a:gridCol w="1489382">
                  <a:extLst>
                    <a:ext uri="{9D8B030D-6E8A-4147-A177-3AD203B41FA5}">
                      <a16:colId xmlns:a16="http://schemas.microsoft.com/office/drawing/2014/main" val="4287245234"/>
                    </a:ext>
                  </a:extLst>
                </a:gridCol>
                <a:gridCol w="1495628">
                  <a:extLst>
                    <a:ext uri="{9D8B030D-6E8A-4147-A177-3AD203B41FA5}">
                      <a16:colId xmlns:a16="http://schemas.microsoft.com/office/drawing/2014/main" val="3374328325"/>
                    </a:ext>
                  </a:extLst>
                </a:gridCol>
                <a:gridCol w="1909228">
                  <a:extLst>
                    <a:ext uri="{9D8B030D-6E8A-4147-A177-3AD203B41FA5}">
                      <a16:colId xmlns:a16="http://schemas.microsoft.com/office/drawing/2014/main" val="1096652020"/>
                    </a:ext>
                  </a:extLst>
                </a:gridCol>
                <a:gridCol w="1482849">
                  <a:extLst>
                    <a:ext uri="{9D8B030D-6E8A-4147-A177-3AD203B41FA5}">
                      <a16:colId xmlns:a16="http://schemas.microsoft.com/office/drawing/2014/main" val="2514261065"/>
                    </a:ext>
                  </a:extLst>
                </a:gridCol>
              </a:tblGrid>
              <a:tr h="75716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DIAGNOSIS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 OF CASES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AT DIAGNOSIS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BRCA1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CASES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BRCA2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CASES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POSITIVES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(P/LP + VUS)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DIAGNOSTIC YIELD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(P/LP) 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964668"/>
                  </a:ext>
                </a:extLst>
              </a:tr>
              <a:tr h="238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5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Age±SD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549474"/>
                  </a:ext>
                </a:extLst>
              </a:tr>
              <a:tr h="757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Carcinoma Breast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932 (63.20%)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43±10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 (12.33%)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(8.58%)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 (21%)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265310"/>
                  </a:ext>
                </a:extLst>
              </a:tr>
              <a:tr h="238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HR+HER2-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359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(6.5%)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220700"/>
                  </a:ext>
                </a:extLst>
              </a:tr>
              <a:tr h="238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HR-HER2+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(1%)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879367"/>
                  </a:ext>
                </a:extLst>
              </a:tr>
              <a:tr h="238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HR+HER2+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(1.5%)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9373"/>
                  </a:ext>
                </a:extLst>
              </a:tr>
              <a:tr h="238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Triple Negative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442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 (12%)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219831"/>
                  </a:ext>
                </a:extLst>
              </a:tr>
              <a:tr h="757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Carcinoma ovary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 (28.50%)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48±11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 (20.7%)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(8.80%)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 (29.50%)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135869"/>
                  </a:ext>
                </a:extLst>
              </a:tr>
              <a:tr h="497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Screened due to family history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 (5.50%)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(11.11%)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(6.17%)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(17%)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416683"/>
                  </a:ext>
                </a:extLst>
              </a:tr>
              <a:tr h="757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Endometrium/Prostate/Pancreas/Colon/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cancers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41(2.8%)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NIL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(Prostate </a:t>
                      </a:r>
                      <a:r>
                        <a:rPr lang="en-US" sz="15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BRCA2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case)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2.4%</a:t>
                      </a: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445810"/>
                  </a:ext>
                </a:extLst>
              </a:tr>
              <a:tr h="4727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CASES</a:t>
                      </a: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1474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 (14.38%)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 (8.48%)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337 (22.86%)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 (14.2%)</a:t>
                      </a:r>
                    </a:p>
                  </a:txBody>
                  <a:tcPr marL="61148" marR="61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8270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497B87B-2357-4548-9BF8-20D4B930B0C3}"/>
              </a:ext>
            </a:extLst>
          </p:cNvPr>
          <p:cNvSpPr txBox="1"/>
          <p:nvPr/>
        </p:nvSpPr>
        <p:spPr>
          <a:xfrm>
            <a:off x="306372" y="1048791"/>
            <a:ext cx="11579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Result: Baseline Characteristics and diagnostic yield (</a:t>
            </a:r>
            <a:r>
              <a:rPr lang="en-US" sz="2400" b="1" dirty="0">
                <a:solidFill>
                  <a:srgbClr val="FF0000"/>
                </a:solidFill>
              </a:rPr>
              <a:t>12% for BC; 22% for OC</a:t>
            </a:r>
            <a:r>
              <a:rPr lang="en-US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725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977774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5B2BE58-EB22-4A15-9026-71F9AAC56AE1}"/>
              </a:ext>
            </a:extLst>
          </p:cNvPr>
          <p:cNvSpPr txBox="1"/>
          <p:nvPr/>
        </p:nvSpPr>
        <p:spPr>
          <a:xfrm>
            <a:off x="197963" y="1131193"/>
            <a:ext cx="10067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Result: 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BRCA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Recurrent variants identified: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40% (84/210) of positive cases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E263D90-BCB6-4F81-B132-197936D7C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375849"/>
              </p:ext>
            </p:extLst>
          </p:nvPr>
        </p:nvGraphicFramePr>
        <p:xfrm>
          <a:off x="1799341" y="1746276"/>
          <a:ext cx="8578390" cy="466783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035219">
                  <a:extLst>
                    <a:ext uri="{9D8B030D-6E8A-4147-A177-3AD203B41FA5}">
                      <a16:colId xmlns:a16="http://schemas.microsoft.com/office/drawing/2014/main" val="2561176724"/>
                    </a:ext>
                  </a:extLst>
                </a:gridCol>
                <a:gridCol w="2586427">
                  <a:extLst>
                    <a:ext uri="{9D8B030D-6E8A-4147-A177-3AD203B41FA5}">
                      <a16:colId xmlns:a16="http://schemas.microsoft.com/office/drawing/2014/main" val="2567416088"/>
                    </a:ext>
                  </a:extLst>
                </a:gridCol>
                <a:gridCol w="2379968">
                  <a:extLst>
                    <a:ext uri="{9D8B030D-6E8A-4147-A177-3AD203B41FA5}">
                      <a16:colId xmlns:a16="http://schemas.microsoft.com/office/drawing/2014/main" val="3029971431"/>
                    </a:ext>
                  </a:extLst>
                </a:gridCol>
                <a:gridCol w="2576776">
                  <a:extLst>
                    <a:ext uri="{9D8B030D-6E8A-4147-A177-3AD203B41FA5}">
                      <a16:colId xmlns:a16="http://schemas.microsoft.com/office/drawing/2014/main" val="3406820485"/>
                    </a:ext>
                  </a:extLst>
                </a:gridCol>
              </a:tblGrid>
              <a:tr h="311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Protein change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cases positive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ACMG classification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8624835"/>
                  </a:ext>
                </a:extLst>
              </a:tr>
              <a:tr h="311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BRCA1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:p.E23Vfs*17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Pathogenic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2941307"/>
                  </a:ext>
                </a:extLst>
              </a:tr>
              <a:tr h="311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BRCA1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:p.Q1395*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Pathogenic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83383781"/>
                  </a:ext>
                </a:extLst>
              </a:tr>
              <a:tr h="311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BRCA1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:p.D396Efs*14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Pathogenic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85760975"/>
                  </a:ext>
                </a:extLst>
              </a:tr>
              <a:tr h="311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BRCA1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:p.G1332V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Likely Pathogenic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71548930"/>
                  </a:ext>
                </a:extLst>
              </a:tr>
              <a:tr h="311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BRCA1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:p.G484*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Pathogenic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76238303"/>
                  </a:ext>
                </a:extLst>
              </a:tr>
              <a:tr h="311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BRCA1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:p.S1374*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Pathogenic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38615742"/>
                  </a:ext>
                </a:extLst>
              </a:tr>
              <a:tr h="311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BRCA1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:p.L1700*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Pathogenic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6659744"/>
                  </a:ext>
                </a:extLst>
              </a:tr>
              <a:tr h="311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BRCA2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:p.D1868Efs*4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Pathogenic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1816965"/>
                  </a:ext>
                </a:extLst>
              </a:tr>
              <a:tr h="311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BRCA1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:p.Q19*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Pathogenic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4639428"/>
                  </a:ext>
                </a:extLst>
              </a:tr>
              <a:tr h="311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BRCA1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:p.E1580Q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Pathogenic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6853493"/>
                  </a:ext>
                </a:extLst>
              </a:tr>
              <a:tr h="311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BRCA1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:p.R1772*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Pathogenic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5022683"/>
                  </a:ext>
                </a:extLst>
              </a:tr>
              <a:tr h="311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BRCA1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:p.A1810Vfs*4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Pathogenic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91204519"/>
                  </a:ext>
                </a:extLst>
              </a:tr>
              <a:tr h="311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BRCA2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:p.F1524Ifs*18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Pathogenic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0225935"/>
                  </a:ext>
                </a:extLst>
              </a:tr>
              <a:tr h="311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BRCA1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:p.M18R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Pathogenic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6236922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36DEE3F-B83E-467D-AD24-C875C45F3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209" y="5974411"/>
            <a:ext cx="847417" cy="8718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E12893-DE15-4930-AFA4-C34E3206E35F}"/>
              </a:ext>
            </a:extLst>
          </p:cNvPr>
          <p:cNvSpPr/>
          <p:nvPr/>
        </p:nvSpPr>
        <p:spPr>
          <a:xfrm>
            <a:off x="1659118" y="2045617"/>
            <a:ext cx="8898903" cy="3393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F699E6-3B04-4BB9-9E24-30EE6A94EB02}"/>
              </a:ext>
            </a:extLst>
          </p:cNvPr>
          <p:cNvSpPr/>
          <p:nvPr/>
        </p:nvSpPr>
        <p:spPr>
          <a:xfrm>
            <a:off x="1659118" y="2356975"/>
            <a:ext cx="8898903" cy="3393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0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92C4D18-6043-4FA6-9CBB-56FD82EB942B}"/>
              </a:ext>
            </a:extLst>
          </p:cNvPr>
          <p:cNvSpPr txBox="1"/>
          <p:nvPr/>
        </p:nvSpPr>
        <p:spPr>
          <a:xfrm>
            <a:off x="471341" y="5257749"/>
            <a:ext cx="219644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 191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 South Indians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North Indians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52B62A-4907-46C9-A868-6C696CFD3817}"/>
              </a:ext>
            </a:extLst>
          </p:cNvPr>
          <p:cNvSpPr txBox="1"/>
          <p:nvPr/>
        </p:nvSpPr>
        <p:spPr>
          <a:xfrm>
            <a:off x="2764413" y="5257749"/>
            <a:ext cx="272198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Positives, n= 11 (5.8%)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South Indians (8.6%)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North Indians (4.6%)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03E0BFD-55B1-4979-9E8A-F5FCBAC1255D}"/>
              </a:ext>
            </a:extLst>
          </p:cNvPr>
          <p:cNvSpPr txBox="1"/>
          <p:nvPr/>
        </p:nvSpPr>
        <p:spPr>
          <a:xfrm>
            <a:off x="471341" y="1186710"/>
            <a:ext cx="112933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BRCA1 hotspot (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185delAG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mutation: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founder effect in Ashkenazi Jews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Genotyping assay for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185delAG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mass screening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Highly sensitive assay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5107C2-243A-47F1-AB54-E644D948E21C}"/>
              </a:ext>
            </a:extLst>
          </p:cNvPr>
          <p:cNvGrpSpPr/>
          <p:nvPr/>
        </p:nvGrpSpPr>
        <p:grpSpPr>
          <a:xfrm>
            <a:off x="640957" y="2891524"/>
            <a:ext cx="10538238" cy="1861740"/>
            <a:chOff x="640957" y="2779094"/>
            <a:chExt cx="10538238" cy="186174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0EEE29D-5AB4-419D-A326-E26E0A3EC109}"/>
                </a:ext>
              </a:extLst>
            </p:cNvPr>
            <p:cNvCxnSpPr/>
            <p:nvPr/>
          </p:nvCxnSpPr>
          <p:spPr>
            <a:xfrm>
              <a:off x="1885496" y="3640519"/>
              <a:ext cx="606757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BC65F15-8B7E-44DE-8808-98998D1A0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59023" y="2779094"/>
              <a:ext cx="3920172" cy="150851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3EFED2-7AF5-442B-914E-0AD99F01B9C7}"/>
                </a:ext>
              </a:extLst>
            </p:cNvPr>
            <p:cNvSpPr txBox="1"/>
            <p:nvPr/>
          </p:nvSpPr>
          <p:spPr>
            <a:xfrm>
              <a:off x="7722926" y="4271502"/>
              <a:ext cx="28087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Sanger validation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9B81B70-D513-4657-9AF4-6F0475A7E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575" y="3035197"/>
              <a:ext cx="1058900" cy="1085768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446085D-790A-4376-9B49-5EF2A164F840}"/>
                </a:ext>
              </a:extLst>
            </p:cNvPr>
            <p:cNvCxnSpPr/>
            <p:nvPr/>
          </p:nvCxnSpPr>
          <p:spPr>
            <a:xfrm>
              <a:off x="6313254" y="3651718"/>
              <a:ext cx="606757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655F1F-28F8-4B9C-BFF6-33E56F459990}"/>
                </a:ext>
              </a:extLst>
            </p:cNvPr>
            <p:cNvSpPr txBox="1"/>
            <p:nvPr/>
          </p:nvSpPr>
          <p:spPr>
            <a:xfrm>
              <a:off x="640957" y="4245842"/>
              <a:ext cx="19523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DNA Extraction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52856D-C6A6-4539-85B8-912AFF95F3A2}"/>
                </a:ext>
              </a:extLst>
            </p:cNvPr>
            <p:cNvSpPr txBox="1"/>
            <p:nvPr/>
          </p:nvSpPr>
          <p:spPr>
            <a:xfrm>
              <a:off x="2695450" y="4271502"/>
              <a:ext cx="27219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Allele-specific PCR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CF3D95-208F-4631-9106-A85D86ED3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6461" y="2779094"/>
              <a:ext cx="3920172" cy="150851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39F8742-D751-4A60-BD10-11FCBEEB4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1209" y="5974411"/>
            <a:ext cx="84741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21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63D9D9-C1DB-41F2-80E2-5FC6CFD4A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209" y="5974411"/>
            <a:ext cx="847417" cy="87180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977774"/>
            <a:ext cx="12192000" cy="0"/>
          </a:xfrm>
          <a:prstGeom prst="line">
            <a:avLst/>
          </a:prstGeom>
          <a:ln w="19050">
            <a:solidFill>
              <a:srgbClr val="752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E96B489-C7D0-4098-A702-C7FF67489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462" y="1176779"/>
            <a:ext cx="5612568" cy="55916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4E9D3E-1008-400B-B639-40FC37848671}"/>
              </a:ext>
            </a:extLst>
          </p:cNvPr>
          <p:cNvSpPr txBox="1"/>
          <p:nvPr/>
        </p:nvSpPr>
        <p:spPr>
          <a:xfrm>
            <a:off x="116262" y="1874793"/>
            <a:ext cx="625232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44 subjects positive for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185delAG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5% South Indians (36/735) and   0.9% non-South Indians (8/929)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History of Jewish waves in India, especially Kerala, Maharashtra and Goa!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Excavations from Ramanathapuram (2022 and 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found mutation in Indians: Data analysis in progress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4CF399-1BEE-4842-B633-07C338F6EB1E}"/>
              </a:ext>
            </a:extLst>
          </p:cNvPr>
          <p:cNvSpPr txBox="1"/>
          <p:nvPr/>
        </p:nvSpPr>
        <p:spPr>
          <a:xfrm>
            <a:off x="116262" y="1176779"/>
            <a:ext cx="6425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185delAG : Founder mutation  in South Indians?</a:t>
            </a:r>
          </a:p>
        </p:txBody>
      </p:sp>
    </p:spTree>
    <p:extLst>
      <p:ext uri="{BB962C8B-B14F-4D97-AF65-F5344CB8AC3E}">
        <p14:creationId xmlns:p14="http://schemas.microsoft.com/office/powerpoint/2010/main" val="391645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432874" y="2870973"/>
            <a:ext cx="93419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dirty="0"/>
              <a:t>Title: </a:t>
            </a:r>
            <a:r>
              <a:rPr lang="en-US" sz="4000" b="1" i="1" dirty="0"/>
              <a:t>BRCA1:c.4183C&gt;T r</a:t>
            </a:r>
            <a:r>
              <a:rPr lang="en-US" sz="4000" b="1" dirty="0"/>
              <a:t>ecurrent variant screening: a hotspot in North Indians?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A10A76-550B-4A75-B143-2FDCBF1B7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209" y="5974411"/>
            <a:ext cx="84741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78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1376</Words>
  <Application>Microsoft Office PowerPoint</Application>
  <PresentationFormat>Widescreen</PresentationFormat>
  <Paragraphs>352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RRCG0108</dc:creator>
  <cp:lastModifiedBy>RRCG0209</cp:lastModifiedBy>
  <cp:revision>212</cp:revision>
  <dcterms:created xsi:type="dcterms:W3CDTF">2024-10-01T10:48:55Z</dcterms:created>
  <dcterms:modified xsi:type="dcterms:W3CDTF">2024-10-25T07:32:47Z</dcterms:modified>
</cp:coreProperties>
</file>